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10/8/2019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43600"/>
          </a:xfrm>
        </p:spPr>
        <p:txBody>
          <a:bodyPr>
            <a:normAutofit/>
          </a:bodyPr>
          <a:lstStyle/>
          <a:p>
            <a:pPr marL="0" indent="0" algn="ctr">
              <a:buNone/>
            </a:pPr>
            <a:endParaRPr lang="en-GB" sz="12000" b="1" dirty="0" smtClean="0">
              <a:effectLst>
                <a:glow rad="228600">
                  <a:schemeClr val="accent4">
                    <a:satMod val="175000"/>
                    <a:alpha val="40000"/>
                  </a:schemeClr>
                </a:glow>
              </a:effectLst>
              <a:latin typeface="Times New Roman" pitchFamily="18" charset="0"/>
              <a:cs typeface="Times New Roman" pitchFamily="18" charset="0"/>
            </a:endParaRPr>
          </a:p>
          <a:p>
            <a:pPr marL="0" indent="0" algn="ctr">
              <a:buNone/>
            </a:pPr>
            <a:r>
              <a:rPr lang="en-GB" sz="12000" b="1" dirty="0" smtClean="0">
                <a:effectLst>
                  <a:glow rad="228600">
                    <a:schemeClr val="accent4">
                      <a:satMod val="175000"/>
                      <a:alpha val="40000"/>
                    </a:schemeClr>
                  </a:glow>
                </a:effectLst>
                <a:latin typeface="Times New Roman" pitchFamily="18" charset="0"/>
                <a:cs typeface="Times New Roman" pitchFamily="18" charset="0"/>
              </a:rPr>
              <a:t>Physiology</a:t>
            </a:r>
            <a:endParaRPr lang="hi-IN" sz="12000" b="1" dirty="0">
              <a:effectLst>
                <a:glow rad="228600">
                  <a:schemeClr val="accent4">
                    <a:satMod val="175000"/>
                    <a:alpha val="40000"/>
                  </a:schemeClr>
                </a:glow>
              </a:effectLst>
              <a:latin typeface="Times New Roman" pitchFamily="18" charset="0"/>
            </a:endParaRPr>
          </a:p>
        </p:txBody>
      </p:sp>
    </p:spTree>
    <p:extLst>
      <p:ext uri="{BB962C8B-B14F-4D97-AF65-F5344CB8AC3E}">
        <p14:creationId xmlns:p14="http://schemas.microsoft.com/office/powerpoint/2010/main" val="92631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endParaRPr lang="hi-IN" sz="3200" dirty="0">
              <a:latin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4263365"/>
              </p:ext>
            </p:extLst>
          </p:nvPr>
        </p:nvGraphicFramePr>
        <p:xfrm>
          <a:off x="76200" y="152400"/>
          <a:ext cx="8915400" cy="6877105"/>
        </p:xfrm>
        <a:graphic>
          <a:graphicData uri="http://schemas.openxmlformats.org/drawingml/2006/table">
            <a:tbl>
              <a:tblPr firstRow="1" bandRow="1">
                <a:tableStyleId>{5C22544A-7EE6-4342-B048-85BDC9FD1C3A}</a:tableStyleId>
              </a:tblPr>
              <a:tblGrid>
                <a:gridCol w="4457700"/>
                <a:gridCol w="4457700"/>
              </a:tblGrid>
              <a:tr h="742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200" dirty="0" err="1" smtClean="0">
                          <a:solidFill>
                            <a:schemeClr val="bg1"/>
                          </a:solidFill>
                          <a:latin typeface="Times New Roman" pitchFamily="18" charset="0"/>
                          <a:cs typeface="Times New Roman" pitchFamily="18" charset="0"/>
                        </a:rPr>
                        <a:t>Integrel</a:t>
                      </a:r>
                      <a:r>
                        <a:rPr lang="fr-FR" sz="3200" dirty="0" smtClean="0">
                          <a:solidFill>
                            <a:schemeClr val="bg1"/>
                          </a:solidFill>
                          <a:latin typeface="Times New Roman" pitchFamily="18" charset="0"/>
                          <a:cs typeface="Times New Roman" pitchFamily="18" charset="0"/>
                        </a:rPr>
                        <a:t> </a:t>
                      </a:r>
                      <a:r>
                        <a:rPr lang="fr-FR" sz="3200" dirty="0" err="1" smtClean="0">
                          <a:solidFill>
                            <a:schemeClr val="bg1"/>
                          </a:solidFill>
                          <a:latin typeface="Times New Roman" pitchFamily="18" charset="0"/>
                          <a:cs typeface="Times New Roman" pitchFamily="18" charset="0"/>
                        </a:rPr>
                        <a:t>proteins</a:t>
                      </a:r>
                      <a:endParaRPr lang="fr-FR" sz="3200" dirty="0" smtClean="0">
                        <a:solidFill>
                          <a:schemeClr val="bg1"/>
                        </a:solidFill>
                        <a:latin typeface="Times New Roman" pitchFamily="18" charset="0"/>
                        <a:cs typeface="Times New Roman" pitchFamily="18" charset="0"/>
                      </a:endParaRPr>
                    </a:p>
                    <a:p>
                      <a:endParaRPr lang="hi-IN" sz="3200" dirty="0"/>
                    </a:p>
                  </a:txBody>
                  <a:tcPr/>
                </a:tc>
                <a:tc>
                  <a:txBody>
                    <a:bodyPr/>
                    <a:lstStyle/>
                    <a:p>
                      <a:r>
                        <a:rPr lang="en-GB" sz="3200" dirty="0" smtClean="0">
                          <a:latin typeface="Times New Roman" pitchFamily="18" charset="0"/>
                          <a:cs typeface="Times New Roman" pitchFamily="18" charset="0"/>
                        </a:rPr>
                        <a:t>Peripheral proteins</a:t>
                      </a:r>
                      <a:endParaRPr lang="hi-IN" sz="3200" dirty="0">
                        <a:latin typeface="Times New Roman" pitchFamily="18" charset="0"/>
                      </a:endParaRPr>
                    </a:p>
                  </a:txBody>
                  <a:tcPr/>
                </a:tc>
              </a:tr>
              <a:tr h="5810305">
                <a:tc>
                  <a:txBody>
                    <a:bodyPr/>
                    <a:lstStyle/>
                    <a:p>
                      <a:r>
                        <a:rPr lang="fr-FR" sz="3200" dirty="0" smtClean="0">
                          <a:latin typeface="Times New Roman" pitchFamily="18" charset="0"/>
                          <a:cs typeface="Times New Roman" pitchFamily="18" charset="0"/>
                        </a:rPr>
                        <a:t>Ion </a:t>
                      </a:r>
                      <a:r>
                        <a:rPr lang="fr-FR" sz="3200" dirty="0" err="1" smtClean="0">
                          <a:latin typeface="Times New Roman" pitchFamily="18" charset="0"/>
                          <a:cs typeface="Times New Roman" pitchFamily="18" charset="0"/>
                        </a:rPr>
                        <a:t>channels</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proteins</a:t>
                      </a:r>
                      <a:endParaRPr lang="fr-FR" sz="3200" dirty="0" smtClean="0">
                        <a:latin typeface="Times New Roman" pitchFamily="18" charset="0"/>
                        <a:cs typeface="Times New Roman" pitchFamily="18" charset="0"/>
                      </a:endParaRPr>
                    </a:p>
                    <a:p>
                      <a:r>
                        <a:rPr lang="fr-FR" sz="3200" dirty="0" err="1" smtClean="0">
                          <a:latin typeface="Times New Roman" pitchFamily="18" charset="0"/>
                          <a:cs typeface="Times New Roman" pitchFamily="18" charset="0"/>
                        </a:rPr>
                        <a:t>Pumps</a:t>
                      </a:r>
                      <a:endParaRPr lang="fr-FR" sz="3200" dirty="0" smtClean="0">
                        <a:latin typeface="Times New Roman" pitchFamily="18" charset="0"/>
                        <a:cs typeface="Times New Roman" pitchFamily="18" charset="0"/>
                      </a:endParaRPr>
                    </a:p>
                    <a:p>
                      <a:r>
                        <a:rPr lang="fr-FR" sz="3200" dirty="0" smtClean="0">
                          <a:latin typeface="Times New Roman" pitchFamily="18" charset="0"/>
                          <a:cs typeface="Times New Roman" pitchFamily="18" charset="0"/>
                        </a:rPr>
                        <a:t>Transport </a:t>
                      </a:r>
                      <a:r>
                        <a:rPr lang="fr-FR" sz="3200" dirty="0" err="1" smtClean="0">
                          <a:latin typeface="Times New Roman" pitchFamily="18" charset="0"/>
                          <a:cs typeface="Times New Roman" pitchFamily="18" charset="0"/>
                        </a:rPr>
                        <a:t>proteins</a:t>
                      </a:r>
                      <a:r>
                        <a:rPr lang="fr-FR" sz="3200" dirty="0" smtClean="0">
                          <a:latin typeface="Times New Roman" pitchFamily="18" charset="0"/>
                          <a:cs typeface="Times New Roman" pitchFamily="18" charset="0"/>
                        </a:rPr>
                        <a:t> (carriers)</a:t>
                      </a:r>
                    </a:p>
                    <a:p>
                      <a:r>
                        <a:rPr lang="fr-FR" sz="3200" dirty="0" err="1" smtClean="0">
                          <a:latin typeface="Times New Roman" pitchFamily="18" charset="0"/>
                          <a:cs typeface="Times New Roman" pitchFamily="18" charset="0"/>
                        </a:rPr>
                        <a:t>Receptors</a:t>
                      </a:r>
                      <a:endParaRPr lang="fr-FR" sz="3200" dirty="0" smtClean="0">
                        <a:latin typeface="Times New Roman" pitchFamily="18" charset="0"/>
                        <a:cs typeface="Times New Roman" pitchFamily="18" charset="0"/>
                      </a:endParaRPr>
                    </a:p>
                    <a:p>
                      <a:r>
                        <a:rPr lang="fr-FR" sz="3200" dirty="0" err="1" smtClean="0">
                          <a:latin typeface="Times New Roman" pitchFamily="18" charset="0"/>
                          <a:cs typeface="Times New Roman" pitchFamily="18" charset="0"/>
                        </a:rPr>
                        <a:t>Cell</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adhesion</a:t>
                      </a:r>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molecules</a:t>
                      </a:r>
                      <a:endParaRPr lang="fr-FR" sz="3200" dirty="0" smtClean="0">
                        <a:latin typeface="Times New Roman" pitchFamily="18" charset="0"/>
                        <a:cs typeface="Times New Roman" pitchFamily="18" charset="0"/>
                      </a:endParaRPr>
                    </a:p>
                    <a:p>
                      <a:r>
                        <a:rPr lang="fr-FR" sz="3200" dirty="0" err="1" smtClean="0">
                          <a:latin typeface="Times New Roman" pitchFamily="18" charset="0"/>
                          <a:cs typeface="Times New Roman" pitchFamily="18" charset="0"/>
                        </a:rPr>
                        <a:t>Antigens</a:t>
                      </a:r>
                      <a:r>
                        <a:rPr lang="fr-FR" sz="3200" dirty="0" smtClean="0">
                          <a:latin typeface="Times New Roman" pitchFamily="18" charset="0"/>
                          <a:cs typeface="Times New Roman" pitchFamily="18" charset="0"/>
                        </a:rPr>
                        <a:t> &amp; recognition </a:t>
                      </a:r>
                      <a:r>
                        <a:rPr lang="fr-FR" sz="3200" dirty="0" err="1" smtClean="0">
                          <a:latin typeface="Times New Roman" pitchFamily="18" charset="0"/>
                          <a:cs typeface="Times New Roman" pitchFamily="18" charset="0"/>
                        </a:rPr>
                        <a:t>proteins</a:t>
                      </a:r>
                      <a:r>
                        <a:rPr lang="fr-FR" sz="3200" dirty="0" smtClean="0">
                          <a:latin typeface="Times New Roman" pitchFamily="18" charset="0"/>
                          <a:cs typeface="Times New Roman" pitchFamily="18" charset="0"/>
                        </a:rPr>
                        <a:t>  </a:t>
                      </a:r>
                    </a:p>
                    <a:p>
                      <a:r>
                        <a:rPr lang="fr-FR" sz="3200" dirty="0" smtClean="0">
                          <a:latin typeface="Times New Roman" pitchFamily="18" charset="0"/>
                          <a:cs typeface="Times New Roman" pitchFamily="18" charset="0"/>
                        </a:rPr>
                        <a:t>Enzymes</a:t>
                      </a:r>
                    </a:p>
                    <a:p>
                      <a:endParaRPr lang="hi-IN" sz="3200" dirty="0"/>
                    </a:p>
                  </a:txBody>
                  <a:tcPr/>
                </a:tc>
                <a:tc>
                  <a:txBody>
                    <a:bodyPr/>
                    <a:lstStyle/>
                    <a:p>
                      <a:r>
                        <a:rPr lang="en-GB" sz="3200" dirty="0" smtClean="0">
                          <a:latin typeface="Times New Roman" pitchFamily="18" charset="0"/>
                          <a:cs typeface="Times New Roman" pitchFamily="18" charset="0"/>
                        </a:rPr>
                        <a:t>Regulatory proteins</a:t>
                      </a:r>
                    </a:p>
                    <a:p>
                      <a:r>
                        <a:rPr lang="en-GB" sz="3200" dirty="0" smtClean="0">
                          <a:latin typeface="Times New Roman" pitchFamily="18" charset="0"/>
                          <a:cs typeface="Times New Roman" pitchFamily="18" charset="0"/>
                        </a:rPr>
                        <a:t>Enzymes</a:t>
                      </a:r>
                    </a:p>
                    <a:p>
                      <a:r>
                        <a:rPr lang="en-GB" sz="3200" dirty="0" smtClean="0">
                          <a:latin typeface="Times New Roman" pitchFamily="18" charset="0"/>
                          <a:cs typeface="Times New Roman" pitchFamily="18" charset="0"/>
                        </a:rPr>
                        <a:t>Anchoring</a:t>
                      </a:r>
                      <a:endParaRPr lang="hi-IN" sz="3200" dirty="0">
                        <a:latin typeface="Times New Roman" pitchFamily="18" charset="0"/>
                      </a:endParaRPr>
                    </a:p>
                  </a:txBody>
                  <a:tcPr/>
                </a:tc>
              </a:tr>
            </a:tbl>
          </a:graphicData>
        </a:graphic>
      </p:graphicFrame>
    </p:spTree>
    <p:extLst>
      <p:ext uri="{BB962C8B-B14F-4D97-AF65-F5344CB8AC3E}">
        <p14:creationId xmlns:p14="http://schemas.microsoft.com/office/powerpoint/2010/main" val="3674821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i-IN"/>
          </a:p>
        </p:txBody>
      </p:sp>
      <p:pic>
        <p:nvPicPr>
          <p:cNvPr id="4" name="Picture 4">
            <a:extLst>
              <a:ext uri="{FF2B5EF4-FFF2-40B4-BE49-F238E27FC236}">
                <a16:creationId xmlns:a16="http://schemas.microsoft.com/office/drawing/2014/main" xmlns="" id="{EC124CBC-5026-4010-8504-47839F3BF020}"/>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b="89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24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172200"/>
          </a:xfrm>
        </p:spPr>
        <p:txBody>
          <a:bodyPr/>
          <a:lstStyle/>
          <a:p>
            <a:r>
              <a:rPr lang="en-GB" dirty="0"/>
              <a:t>The general characteristics of </a:t>
            </a:r>
            <a:r>
              <a:rPr lang="en-GB" dirty="0" err="1"/>
              <a:t>transmembrane</a:t>
            </a:r>
            <a:r>
              <a:rPr lang="en-GB" dirty="0"/>
              <a:t> ion channel proteins:</a:t>
            </a:r>
          </a:p>
          <a:p>
            <a:r>
              <a:rPr lang="en-GB" dirty="0" smtClean="0"/>
              <a:t>[</a:t>
            </a:r>
            <a:r>
              <a:rPr lang="en-GB" dirty="0"/>
              <a:t>1] Specificity</a:t>
            </a:r>
          </a:p>
          <a:p>
            <a:r>
              <a:rPr lang="en-GB" dirty="0"/>
              <a:t>[2] They are either open channels or gated channels (i.e. can be </a:t>
            </a:r>
            <a:r>
              <a:rPr lang="en-GB" dirty="0" smtClean="0"/>
              <a:t>opened </a:t>
            </a:r>
            <a:r>
              <a:rPr lang="en-GB" dirty="0"/>
              <a:t>or closed by gates Voltage gating (voltage-gated channel)</a:t>
            </a:r>
          </a:p>
          <a:p>
            <a:r>
              <a:rPr lang="en-GB" dirty="0"/>
              <a:t>(B) Chemical or ligand gating (chemical or ligand-gated channel)</a:t>
            </a:r>
          </a:p>
          <a:p>
            <a:r>
              <a:rPr lang="en-GB" dirty="0"/>
              <a:t>(D) Physical gating (physical-gated channel)</a:t>
            </a:r>
          </a:p>
          <a:p>
            <a:endParaRPr lang="en-GB" dirty="0"/>
          </a:p>
          <a:p>
            <a:pPr marL="0" indent="0">
              <a:buNone/>
            </a:pPr>
            <a:endParaRPr lang="hi-IN" dirty="0"/>
          </a:p>
        </p:txBody>
      </p:sp>
    </p:spTree>
    <p:extLst>
      <p:ext uri="{BB962C8B-B14F-4D97-AF65-F5344CB8AC3E}">
        <p14:creationId xmlns:p14="http://schemas.microsoft.com/office/powerpoint/2010/main" val="909274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019800"/>
          </a:xfrm>
        </p:spPr>
        <p:txBody>
          <a:bodyPr/>
          <a:lstStyle/>
          <a:p>
            <a:r>
              <a:rPr lang="en-GB" dirty="0"/>
              <a:t>The receptors: They are proteins or glycoproteins. They are located on the surface of cell, or within the cytoplasm or nucleus. Receptors have the properties of:</a:t>
            </a:r>
          </a:p>
          <a:p>
            <a:endParaRPr lang="en-GB" dirty="0"/>
          </a:p>
          <a:p>
            <a:r>
              <a:rPr lang="en-GB" dirty="0"/>
              <a:t>ʘ Specificity</a:t>
            </a:r>
          </a:p>
          <a:p>
            <a:r>
              <a:rPr lang="en-GB" dirty="0"/>
              <a:t>ʘ High affinity </a:t>
            </a:r>
          </a:p>
          <a:p>
            <a:r>
              <a:rPr lang="en-GB" dirty="0"/>
              <a:t>ʘ Limited capacity</a:t>
            </a:r>
          </a:p>
          <a:p>
            <a:r>
              <a:rPr lang="en-GB" dirty="0"/>
              <a:t>ʘ Down &amp; up-regulation</a:t>
            </a:r>
          </a:p>
          <a:p>
            <a:endParaRPr lang="en-GB" dirty="0"/>
          </a:p>
          <a:p>
            <a:r>
              <a:rPr lang="en-GB" dirty="0"/>
              <a:t>Classification of cell membrane receptors:</a:t>
            </a:r>
          </a:p>
          <a:p>
            <a:r>
              <a:rPr lang="en-GB" dirty="0"/>
              <a:t>1. Gated channel-linked receptors</a:t>
            </a:r>
          </a:p>
          <a:p>
            <a:r>
              <a:rPr lang="en-GB" dirty="0"/>
              <a:t>2. Catalysis-linked receptors</a:t>
            </a:r>
          </a:p>
          <a:p>
            <a:r>
              <a:rPr lang="en-GB" dirty="0"/>
              <a:t>3. G-protein-linked receptors</a:t>
            </a:r>
          </a:p>
          <a:p>
            <a:pPr marL="0" indent="0">
              <a:buNone/>
            </a:pPr>
            <a:endParaRPr lang="hi-IN" dirty="0"/>
          </a:p>
        </p:txBody>
      </p:sp>
    </p:spTree>
    <p:extLst>
      <p:ext uri="{BB962C8B-B14F-4D97-AF65-F5344CB8AC3E}">
        <p14:creationId xmlns:p14="http://schemas.microsoft.com/office/powerpoint/2010/main" val="1869845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00800"/>
          </a:xfrm>
        </p:spPr>
        <p:txBody>
          <a:bodyPr>
            <a:noAutofit/>
          </a:bodyPr>
          <a:lstStyle/>
          <a:p>
            <a:r>
              <a:rPr lang="en-GB" dirty="0">
                <a:latin typeface="Times New Roman" pitchFamily="18" charset="0"/>
                <a:cs typeface="Times New Roman" pitchFamily="18" charset="0"/>
              </a:rPr>
              <a:t>Cell-to-Cell Adhesions: </a:t>
            </a:r>
          </a:p>
          <a:p>
            <a:r>
              <a:rPr lang="en-GB" dirty="0">
                <a:latin typeface="Times New Roman" pitchFamily="18" charset="0"/>
                <a:cs typeface="Times New Roman" pitchFamily="18" charset="0"/>
              </a:rPr>
              <a:t>[A] Cell adhesion molecules (CAMs): They are integral membrane proteins that have cytoplasmic, </a:t>
            </a:r>
            <a:r>
              <a:rPr lang="en-GB" dirty="0" err="1">
                <a:latin typeface="Times New Roman" pitchFamily="18" charset="0"/>
                <a:cs typeface="Times New Roman" pitchFamily="18" charset="0"/>
              </a:rPr>
              <a:t>transmembrane</a:t>
            </a:r>
            <a:r>
              <a:rPr lang="en-GB" dirty="0">
                <a:latin typeface="Times New Roman" pitchFamily="18" charset="0"/>
                <a:cs typeface="Times New Roman" pitchFamily="18" charset="0"/>
              </a:rPr>
              <a:t> and extracellular domains.</a:t>
            </a:r>
          </a:p>
          <a:p>
            <a:r>
              <a:rPr lang="en-GB" dirty="0" smtClean="0">
                <a:latin typeface="Times New Roman" pitchFamily="18" charset="0"/>
                <a:cs typeface="Times New Roman" pitchFamily="18" charset="0"/>
              </a:rPr>
              <a:t>Immunoglobulin-like </a:t>
            </a:r>
            <a:r>
              <a:rPr lang="en-GB" dirty="0">
                <a:latin typeface="Times New Roman" pitchFamily="18" charset="0"/>
                <a:cs typeface="Times New Roman" pitchFamily="18" charset="0"/>
              </a:rPr>
              <a:t>adhesion molecules</a:t>
            </a:r>
          </a:p>
          <a:p>
            <a:r>
              <a:rPr lang="en-GB" dirty="0" err="1" smtClean="0">
                <a:latin typeface="Times New Roman" pitchFamily="18" charset="0"/>
                <a:cs typeface="Times New Roman" pitchFamily="18" charset="0"/>
              </a:rPr>
              <a:t>Integrins</a:t>
            </a:r>
            <a:r>
              <a:rPr lang="en-GB" dirty="0">
                <a:latin typeface="Times New Roman" pitchFamily="18" charset="0"/>
                <a:cs typeface="Times New Roman" pitchFamily="18" charset="0"/>
              </a:rPr>
              <a:t>,</a:t>
            </a:r>
          </a:p>
          <a:p>
            <a:r>
              <a:rPr lang="en-GB" dirty="0" err="1" smtClean="0">
                <a:latin typeface="Times New Roman" pitchFamily="18" charset="0"/>
                <a:cs typeface="Times New Roman" pitchFamily="18" charset="0"/>
              </a:rPr>
              <a:t>Cadherins</a:t>
            </a:r>
            <a:r>
              <a:rPr lang="en-GB" dirty="0">
                <a:latin typeface="Times New Roman" pitchFamily="18" charset="0"/>
                <a:cs typeface="Times New Roman" pitchFamily="18" charset="0"/>
              </a:rPr>
              <a:t>, </a:t>
            </a:r>
          </a:p>
          <a:p>
            <a:r>
              <a:rPr lang="en-GB" dirty="0" err="1" smtClean="0">
                <a:latin typeface="Times New Roman" pitchFamily="18" charset="0"/>
                <a:cs typeface="Times New Roman" pitchFamily="18" charset="0"/>
              </a:rPr>
              <a:t>Selectins</a:t>
            </a:r>
            <a:r>
              <a:rPr lang="en-GB" dirty="0">
                <a:latin typeface="Times New Roman" pitchFamily="18" charset="0"/>
                <a:cs typeface="Times New Roman" pitchFamily="18" charset="0"/>
              </a:rPr>
              <a:t>.</a:t>
            </a:r>
          </a:p>
          <a:p>
            <a:r>
              <a:rPr lang="en-GB" dirty="0">
                <a:latin typeface="Times New Roman" pitchFamily="18" charset="0"/>
                <a:cs typeface="Times New Roman" pitchFamily="18" charset="0"/>
              </a:rPr>
              <a:t>[B] The extracellular matrix (ECM, biological “glue”):</a:t>
            </a:r>
          </a:p>
          <a:p>
            <a:r>
              <a:rPr lang="en-GB" dirty="0">
                <a:latin typeface="Times New Roman" pitchFamily="18" charset="0"/>
                <a:cs typeface="Times New Roman" pitchFamily="18" charset="0"/>
              </a:rPr>
              <a:t>Gel (ground substance )+ Protein </a:t>
            </a:r>
            <a:r>
              <a:rPr lang="en-GB" dirty="0" err="1">
                <a:latin typeface="Times New Roman" pitchFamily="18" charset="0"/>
                <a:cs typeface="Times New Roman" pitchFamily="18" charset="0"/>
              </a:rPr>
              <a:t>fibers</a:t>
            </a:r>
            <a:r>
              <a:rPr lang="en-GB" dirty="0">
                <a:latin typeface="Times New Roman" pitchFamily="18" charset="0"/>
                <a:cs typeface="Times New Roman" pitchFamily="18" charset="0"/>
              </a:rPr>
              <a:t> </a:t>
            </a:r>
          </a:p>
          <a:p>
            <a:r>
              <a:rPr lang="en-GB" dirty="0" smtClean="0">
                <a:latin typeface="Times New Roman" pitchFamily="18" charset="0"/>
                <a:cs typeface="Times New Roman" pitchFamily="18" charset="0"/>
              </a:rPr>
              <a:t>Collagen </a:t>
            </a:r>
            <a:r>
              <a:rPr lang="en-GB" dirty="0" smtClean="0">
                <a:latin typeface="Times New Roman" pitchFamily="18" charset="0"/>
                <a:cs typeface="Times New Roman" pitchFamily="18" charset="0"/>
              </a:rPr>
              <a:t>flexible </a:t>
            </a:r>
            <a:r>
              <a:rPr lang="en-GB" dirty="0">
                <a:latin typeface="Times New Roman" pitchFamily="18" charset="0"/>
                <a:cs typeface="Times New Roman" pitchFamily="18" charset="0"/>
              </a:rPr>
              <a:t>non-elastic </a:t>
            </a:r>
            <a:r>
              <a:rPr lang="en-GB" dirty="0" err="1">
                <a:latin typeface="Times New Roman" pitchFamily="18" charset="0"/>
                <a:cs typeface="Times New Roman" pitchFamily="18" charset="0"/>
              </a:rPr>
              <a:t>fibers</a:t>
            </a:r>
            <a:r>
              <a:rPr lang="en-GB" dirty="0">
                <a:latin typeface="Times New Roman" pitchFamily="18" charset="0"/>
                <a:cs typeface="Times New Roman" pitchFamily="18" charset="0"/>
              </a:rPr>
              <a:t>  </a:t>
            </a:r>
          </a:p>
          <a:p>
            <a:r>
              <a:rPr lang="en-GB" dirty="0" smtClean="0">
                <a:latin typeface="Times New Roman" pitchFamily="18" charset="0"/>
                <a:cs typeface="Times New Roman" pitchFamily="18" charset="0"/>
              </a:rPr>
              <a:t>Elastin </a:t>
            </a:r>
            <a:r>
              <a:rPr lang="en-GB" dirty="0" smtClean="0">
                <a:latin typeface="Times New Roman" pitchFamily="18" charset="0"/>
                <a:cs typeface="Times New Roman" pitchFamily="18" charset="0"/>
              </a:rPr>
              <a:t>flexible </a:t>
            </a:r>
            <a:r>
              <a:rPr lang="en-GB" dirty="0">
                <a:latin typeface="Times New Roman" pitchFamily="18" charset="0"/>
                <a:cs typeface="Times New Roman" pitchFamily="18" charset="0"/>
              </a:rPr>
              <a:t>elastic </a:t>
            </a:r>
            <a:r>
              <a:rPr lang="en-GB" dirty="0" err="1">
                <a:latin typeface="Times New Roman" pitchFamily="18" charset="0"/>
                <a:cs typeface="Times New Roman" pitchFamily="18" charset="0"/>
              </a:rPr>
              <a:t>fibers</a:t>
            </a:r>
            <a:r>
              <a:rPr lang="en-GB" dirty="0">
                <a:latin typeface="Times New Roman" pitchFamily="18" charset="0"/>
                <a:cs typeface="Times New Roman" pitchFamily="18" charset="0"/>
              </a:rPr>
              <a:t>  </a:t>
            </a:r>
          </a:p>
          <a:p>
            <a:r>
              <a:rPr lang="en-GB" dirty="0">
                <a:latin typeface="Times New Roman" pitchFamily="18" charset="0"/>
                <a:cs typeface="Times New Roman" pitchFamily="18" charset="0"/>
              </a:rPr>
              <a:t> [C] Specialized membrane junctions:</a:t>
            </a:r>
          </a:p>
          <a:p>
            <a:r>
              <a:rPr lang="en-GB" dirty="0">
                <a:latin typeface="Times New Roman" pitchFamily="18" charset="0"/>
                <a:cs typeface="Times New Roman" pitchFamily="18" charset="0"/>
              </a:rPr>
              <a:t>Tight </a:t>
            </a:r>
            <a:r>
              <a:rPr lang="en-GB" dirty="0" smtClean="0">
                <a:latin typeface="Times New Roman" pitchFamily="18" charset="0"/>
                <a:cs typeface="Times New Roman" pitchFamily="18" charset="0"/>
              </a:rPr>
              <a:t>junction  </a:t>
            </a:r>
            <a:endParaRPr lang="en-GB" dirty="0">
              <a:latin typeface="Times New Roman" pitchFamily="18" charset="0"/>
              <a:cs typeface="Times New Roman" pitchFamily="18" charset="0"/>
            </a:endParaRPr>
          </a:p>
          <a:p>
            <a:pPr>
              <a:buClr>
                <a:srgbClr val="0F6FC6"/>
              </a:buClr>
            </a:pPr>
            <a:r>
              <a:rPr lang="en-GB" dirty="0">
                <a:latin typeface="Times New Roman" pitchFamily="18" charset="0"/>
                <a:cs typeface="Times New Roman" pitchFamily="18" charset="0"/>
              </a:rPr>
              <a:t>Gap </a:t>
            </a:r>
            <a:r>
              <a:rPr lang="en-GB" dirty="0" smtClean="0">
                <a:latin typeface="Times New Roman" pitchFamily="18" charset="0"/>
                <a:cs typeface="Times New Roman" pitchFamily="18" charset="0"/>
              </a:rPr>
              <a:t>junctions    finally </a:t>
            </a:r>
            <a:r>
              <a:rPr lang="en-GB" dirty="0" err="1" smtClean="0">
                <a:solidFill>
                  <a:prstClr val="black"/>
                </a:solidFill>
                <a:latin typeface="Times New Roman" pitchFamily="18" charset="0"/>
                <a:cs typeface="Times New Roman" pitchFamily="18" charset="0"/>
              </a:rPr>
              <a:t>Adheren</a:t>
            </a:r>
            <a:r>
              <a:rPr lang="en-GB" dirty="0" smtClean="0">
                <a:solidFill>
                  <a:prstClr val="black"/>
                </a:solidFill>
                <a:latin typeface="Times New Roman" pitchFamily="18" charset="0"/>
                <a:cs typeface="Times New Roman" pitchFamily="18" charset="0"/>
              </a:rPr>
              <a:t> </a:t>
            </a:r>
            <a:r>
              <a:rPr lang="en-GB" dirty="0">
                <a:solidFill>
                  <a:prstClr val="black"/>
                </a:solidFill>
                <a:latin typeface="Times New Roman" pitchFamily="18" charset="0"/>
                <a:cs typeface="Times New Roman" pitchFamily="18" charset="0"/>
              </a:rPr>
              <a:t>or Desmosome junctions</a:t>
            </a:r>
          </a:p>
          <a:p>
            <a:endParaRPr lang="en-GB" dirty="0">
              <a:latin typeface="Times New Roman" pitchFamily="18" charset="0"/>
              <a:cs typeface="Times New Roman" pitchFamily="18" charset="0"/>
            </a:endParaRPr>
          </a:p>
          <a:p>
            <a:endParaRPr lang="hi-IN" dirty="0">
              <a:latin typeface="Times New Roman" pitchFamily="18" charset="0"/>
            </a:endParaRPr>
          </a:p>
        </p:txBody>
      </p:sp>
    </p:spTree>
    <p:extLst>
      <p:ext uri="{BB962C8B-B14F-4D97-AF65-F5344CB8AC3E}">
        <p14:creationId xmlns:p14="http://schemas.microsoft.com/office/powerpoint/2010/main" val="57369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3058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74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060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312507" y="762000"/>
            <a:ext cx="583149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381000"/>
            <a:ext cx="3494087"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308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324600"/>
          </a:xfrm>
        </p:spPr>
        <p:txBody>
          <a:bodyPr>
            <a:normAutofit/>
          </a:bodyPr>
          <a:lstStyle/>
          <a:p>
            <a:pPr algn="just"/>
            <a:r>
              <a:rPr lang="en-GB" sz="3200" b="1" dirty="0">
                <a:solidFill>
                  <a:srgbClr val="FF0000"/>
                </a:solidFill>
                <a:latin typeface="Times New Roman" pitchFamily="18" charset="0"/>
                <a:cs typeface="Times New Roman" pitchFamily="18" charset="0"/>
              </a:rPr>
              <a:t>CYTOPLASM AND ITS ORGANELLES</a:t>
            </a:r>
          </a:p>
          <a:p>
            <a:pPr algn="just"/>
            <a:r>
              <a:rPr lang="en-GB" sz="3200" dirty="0">
                <a:latin typeface="Times New Roman" pitchFamily="18" charset="0"/>
                <a:cs typeface="Times New Roman" pitchFamily="18" charset="0"/>
              </a:rPr>
              <a:t>The cytoplasm is filled with both minute and large </a:t>
            </a:r>
            <a:r>
              <a:rPr lang="en-GB" sz="3200" dirty="0" smtClean="0">
                <a:latin typeface="Times New Roman" pitchFamily="18" charset="0"/>
                <a:cs typeface="Times New Roman" pitchFamily="18" charset="0"/>
              </a:rPr>
              <a:t>dispersed particles </a:t>
            </a:r>
            <a:r>
              <a:rPr lang="en-GB" sz="3200" dirty="0">
                <a:latin typeface="Times New Roman" pitchFamily="18" charset="0"/>
                <a:cs typeface="Times New Roman" pitchFamily="18" charset="0"/>
              </a:rPr>
              <a:t>and organelles. The jelly-like fluid </a:t>
            </a:r>
            <a:r>
              <a:rPr lang="en-GB" sz="3200" dirty="0" smtClean="0">
                <a:latin typeface="Times New Roman" pitchFamily="18" charset="0"/>
                <a:cs typeface="Times New Roman" pitchFamily="18" charset="0"/>
              </a:rPr>
              <a:t>portion of </a:t>
            </a:r>
            <a:r>
              <a:rPr lang="en-GB" sz="3200" dirty="0">
                <a:latin typeface="Times New Roman" pitchFamily="18" charset="0"/>
                <a:cs typeface="Times New Roman" pitchFamily="18" charset="0"/>
              </a:rPr>
              <a:t>the cytoplasm in which the particles are dispersed </a:t>
            </a:r>
            <a:r>
              <a:rPr lang="en-GB" sz="3200" dirty="0" smtClean="0">
                <a:latin typeface="Times New Roman" pitchFamily="18" charset="0"/>
                <a:cs typeface="Times New Roman" pitchFamily="18" charset="0"/>
              </a:rPr>
              <a:t>is called </a:t>
            </a:r>
            <a:r>
              <a:rPr lang="en-GB" sz="3200" i="1" dirty="0">
                <a:latin typeface="Times New Roman" pitchFamily="18" charset="0"/>
                <a:cs typeface="Times New Roman" pitchFamily="18" charset="0"/>
              </a:rPr>
              <a:t>cytosol </a:t>
            </a:r>
            <a:r>
              <a:rPr lang="en-GB" sz="3200" dirty="0">
                <a:latin typeface="Times New Roman" pitchFamily="18" charset="0"/>
                <a:cs typeface="Times New Roman" pitchFamily="18" charset="0"/>
              </a:rPr>
              <a:t>and contains mainly dissolved </a:t>
            </a:r>
            <a:r>
              <a:rPr lang="en-GB" sz="3200" dirty="0" smtClean="0">
                <a:latin typeface="Times New Roman" pitchFamily="18" charset="0"/>
                <a:cs typeface="Times New Roman" pitchFamily="18" charset="0"/>
              </a:rPr>
              <a:t>proteins, electrolytes</a:t>
            </a:r>
            <a:r>
              <a:rPr lang="en-GB" sz="3200" dirty="0">
                <a:latin typeface="Times New Roman" pitchFamily="18" charset="0"/>
                <a:cs typeface="Times New Roman" pitchFamily="18" charset="0"/>
              </a:rPr>
              <a:t>, and glucose.</a:t>
            </a:r>
          </a:p>
          <a:p>
            <a:pPr algn="just"/>
            <a:r>
              <a:rPr lang="en-GB" sz="3200" dirty="0">
                <a:latin typeface="Times New Roman" pitchFamily="18" charset="0"/>
                <a:cs typeface="Times New Roman" pitchFamily="18" charset="0"/>
              </a:rPr>
              <a:t>Dispersed in the cytoplasm are neutral fat </a:t>
            </a:r>
            <a:r>
              <a:rPr lang="en-GB" sz="3200" dirty="0" smtClean="0">
                <a:latin typeface="Times New Roman" pitchFamily="18" charset="0"/>
                <a:cs typeface="Times New Roman" pitchFamily="18" charset="0"/>
              </a:rPr>
              <a:t>globules, glycogen </a:t>
            </a:r>
            <a:r>
              <a:rPr lang="en-GB" sz="3200" dirty="0">
                <a:latin typeface="Times New Roman" pitchFamily="18" charset="0"/>
                <a:cs typeface="Times New Roman" pitchFamily="18" charset="0"/>
              </a:rPr>
              <a:t>granules, ribosomes, secretory vesicles, and </a:t>
            </a:r>
            <a:r>
              <a:rPr lang="en-GB" sz="3200" dirty="0" smtClean="0">
                <a:latin typeface="Times New Roman" pitchFamily="18" charset="0"/>
                <a:cs typeface="Times New Roman" pitchFamily="18" charset="0"/>
              </a:rPr>
              <a:t>five especially </a:t>
            </a:r>
            <a:r>
              <a:rPr lang="en-GB" sz="3200" dirty="0">
                <a:latin typeface="Times New Roman" pitchFamily="18" charset="0"/>
                <a:cs typeface="Times New Roman" pitchFamily="18" charset="0"/>
              </a:rPr>
              <a:t>important organelles: </a:t>
            </a:r>
            <a:endParaRPr lang="en-GB" sz="3200" dirty="0" smtClean="0">
              <a:latin typeface="Times New Roman" pitchFamily="18" charset="0"/>
              <a:cs typeface="Times New Roman" pitchFamily="18" charset="0"/>
            </a:endParaRPr>
          </a:p>
          <a:p>
            <a:pPr algn="just"/>
            <a:r>
              <a:rPr lang="en-GB" sz="3200" dirty="0" smtClean="0">
                <a:latin typeface="Times New Roman" pitchFamily="18" charset="0"/>
                <a:cs typeface="Times New Roman" pitchFamily="18" charset="0"/>
              </a:rPr>
              <a:t>The </a:t>
            </a:r>
            <a:r>
              <a:rPr lang="en-GB" sz="3200" dirty="0">
                <a:latin typeface="Times New Roman" pitchFamily="18" charset="0"/>
                <a:cs typeface="Times New Roman" pitchFamily="18" charset="0"/>
              </a:rPr>
              <a:t>endoplasmic </a:t>
            </a:r>
            <a:r>
              <a:rPr lang="en-GB" sz="3200" dirty="0" smtClean="0">
                <a:latin typeface="Times New Roman" pitchFamily="18" charset="0"/>
                <a:cs typeface="Times New Roman" pitchFamily="18" charset="0"/>
              </a:rPr>
              <a:t>reticulum, the </a:t>
            </a:r>
            <a:r>
              <a:rPr lang="en-GB" sz="3200" dirty="0">
                <a:latin typeface="Times New Roman" pitchFamily="18" charset="0"/>
                <a:cs typeface="Times New Roman" pitchFamily="18" charset="0"/>
              </a:rPr>
              <a:t>Golgi apparatus, mitochondria, lysosomes, </a:t>
            </a:r>
            <a:r>
              <a:rPr lang="en-GB" sz="3200" dirty="0" smtClean="0">
                <a:latin typeface="Times New Roman" pitchFamily="18" charset="0"/>
                <a:cs typeface="Times New Roman" pitchFamily="18" charset="0"/>
              </a:rPr>
              <a:t>and peroxisomes</a:t>
            </a:r>
            <a:r>
              <a:rPr lang="en-GB" sz="3200" i="1" dirty="0">
                <a:latin typeface="Times New Roman" pitchFamily="18" charset="0"/>
                <a:cs typeface="Times New Roman" pitchFamily="18" charset="0"/>
              </a:rPr>
              <a:t>.</a:t>
            </a:r>
            <a:endParaRPr lang="hi-IN" sz="3200" dirty="0">
              <a:latin typeface="Times New Roman" pitchFamily="18" charset="0"/>
            </a:endParaRPr>
          </a:p>
        </p:txBody>
      </p:sp>
    </p:spTree>
    <p:extLst>
      <p:ext uri="{BB962C8B-B14F-4D97-AF65-F5344CB8AC3E}">
        <p14:creationId xmlns:p14="http://schemas.microsoft.com/office/powerpoint/2010/main" val="2657621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019800"/>
          </a:xfrm>
        </p:spPr>
        <p:txBody>
          <a:bodyPr/>
          <a:lstStyle/>
          <a:p>
            <a:pPr algn="just"/>
            <a:r>
              <a:rPr lang="en-GB" b="1" dirty="0">
                <a:solidFill>
                  <a:srgbClr val="FF0000"/>
                </a:solidFill>
                <a:latin typeface="Times New Roman" pitchFamily="18" charset="0"/>
                <a:cs typeface="Times New Roman" pitchFamily="18" charset="0"/>
              </a:rPr>
              <a:t>Endoplasmic </a:t>
            </a:r>
            <a:r>
              <a:rPr lang="en-GB" b="1" dirty="0" smtClean="0">
                <a:solidFill>
                  <a:srgbClr val="FF0000"/>
                </a:solidFill>
                <a:latin typeface="Times New Roman" pitchFamily="18" charset="0"/>
                <a:cs typeface="Times New Roman" pitchFamily="18" charset="0"/>
              </a:rPr>
              <a:t>Reticulum  </a:t>
            </a:r>
          </a:p>
          <a:p>
            <a:pPr algn="just"/>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network of tubular and flat </a:t>
            </a:r>
            <a:r>
              <a:rPr lang="en-GB" dirty="0" smtClean="0">
                <a:latin typeface="Times New Roman" pitchFamily="18" charset="0"/>
                <a:cs typeface="Times New Roman" pitchFamily="18" charset="0"/>
              </a:rPr>
              <a:t>vesicular structures </a:t>
            </a:r>
            <a:r>
              <a:rPr lang="en-GB" dirty="0">
                <a:latin typeface="Times New Roman" pitchFamily="18" charset="0"/>
                <a:cs typeface="Times New Roman" pitchFamily="18" charset="0"/>
              </a:rPr>
              <a:t>in the cytoplasm, which is the </a:t>
            </a:r>
            <a:r>
              <a:rPr lang="en-GB" dirty="0" smtClean="0">
                <a:latin typeface="Times New Roman" pitchFamily="18" charset="0"/>
                <a:cs typeface="Times New Roman" pitchFamily="18" charset="0"/>
              </a:rPr>
              <a:t>endoplasmic reticulum</a:t>
            </a:r>
            <a:r>
              <a:rPr lang="en-GB" dirty="0">
                <a:latin typeface="Times New Roman" pitchFamily="18" charset="0"/>
                <a:cs typeface="Times New Roman" pitchFamily="18" charset="0"/>
              </a:rPr>
              <a:t>. This organelle helps process molecules </a:t>
            </a:r>
            <a:r>
              <a:rPr lang="en-GB" dirty="0" smtClean="0">
                <a:latin typeface="Times New Roman" pitchFamily="18" charset="0"/>
                <a:cs typeface="Times New Roman" pitchFamily="18" charset="0"/>
              </a:rPr>
              <a:t>made by </a:t>
            </a:r>
            <a:r>
              <a:rPr lang="en-GB" dirty="0">
                <a:latin typeface="Times New Roman" pitchFamily="18" charset="0"/>
                <a:cs typeface="Times New Roman" pitchFamily="18" charset="0"/>
              </a:rPr>
              <a:t>the cell and transports them to their </a:t>
            </a:r>
            <a:r>
              <a:rPr lang="en-GB" dirty="0" smtClean="0">
                <a:latin typeface="Times New Roman" pitchFamily="18" charset="0"/>
                <a:cs typeface="Times New Roman" pitchFamily="18" charset="0"/>
              </a:rPr>
              <a:t>specific </a:t>
            </a:r>
            <a:r>
              <a:rPr lang="en-GB" dirty="0">
                <a:latin typeface="Times New Roman" pitchFamily="18" charset="0"/>
                <a:cs typeface="Times New Roman" pitchFamily="18" charset="0"/>
              </a:rPr>
              <a:t>destinations inside or outside the cell. The tubules </a:t>
            </a:r>
            <a:r>
              <a:rPr lang="en-GB" dirty="0" smtClean="0">
                <a:latin typeface="Times New Roman" pitchFamily="18" charset="0"/>
                <a:cs typeface="Times New Roman" pitchFamily="18" charset="0"/>
              </a:rPr>
              <a:t>and vesicles </a:t>
            </a:r>
            <a:r>
              <a:rPr lang="en-GB" dirty="0">
                <a:latin typeface="Times New Roman" pitchFamily="18" charset="0"/>
                <a:cs typeface="Times New Roman" pitchFamily="18" charset="0"/>
              </a:rPr>
              <a:t>interconnect. Also, their walls are constructed </a:t>
            </a:r>
            <a:r>
              <a:rPr lang="en-GB" dirty="0" smtClean="0">
                <a:latin typeface="Times New Roman" pitchFamily="18" charset="0"/>
                <a:cs typeface="Times New Roman" pitchFamily="18" charset="0"/>
              </a:rPr>
              <a:t>of lipid </a:t>
            </a:r>
            <a:r>
              <a:rPr lang="en-GB" dirty="0">
                <a:latin typeface="Times New Roman" pitchFamily="18" charset="0"/>
                <a:cs typeface="Times New Roman" pitchFamily="18" charset="0"/>
              </a:rPr>
              <a:t>bilayer membranes that contain large amounts </a:t>
            </a:r>
            <a:r>
              <a:rPr lang="en-GB" dirty="0" smtClean="0">
                <a:latin typeface="Times New Roman" pitchFamily="18" charset="0"/>
                <a:cs typeface="Times New Roman" pitchFamily="18" charset="0"/>
              </a:rPr>
              <a:t>of proteins</a:t>
            </a:r>
            <a:r>
              <a:rPr lang="en-GB" dirty="0">
                <a:latin typeface="Times New Roman" pitchFamily="18" charset="0"/>
                <a:cs typeface="Times New Roman" pitchFamily="18" charset="0"/>
              </a:rPr>
              <a:t>, similar to the cell membrane</a:t>
            </a:r>
            <a:r>
              <a:rPr lang="en-GB" dirty="0" smtClean="0">
                <a:latin typeface="Times New Roman" pitchFamily="18" charset="0"/>
                <a:cs typeface="Times New Roman" pitchFamily="18" charset="0"/>
              </a:rPr>
              <a:t>.</a:t>
            </a:r>
          </a:p>
          <a:p>
            <a:pPr algn="just"/>
            <a:r>
              <a:rPr lang="en-GB" dirty="0">
                <a:solidFill>
                  <a:srgbClr val="FF0000"/>
                </a:solidFill>
                <a:latin typeface="Times New Roman" pitchFamily="18" charset="0"/>
              </a:rPr>
              <a:t>Ribosomes and the Granular Endoplasmic Reticulum.</a:t>
            </a:r>
          </a:p>
          <a:p>
            <a:pPr algn="just"/>
            <a:r>
              <a:rPr lang="en-GB" dirty="0">
                <a:latin typeface="Times New Roman" pitchFamily="18" charset="0"/>
              </a:rPr>
              <a:t>Attached to the outer surfaces of many parts of the endoplasmic reticulum are large numbers of minute granular particles called ribosomes. Where these particles are present, the reticulum is called the granular endoplasmic reticulum. </a:t>
            </a:r>
            <a:endParaRPr lang="hi-IN" dirty="0">
              <a:latin typeface="Times New Roman" pitchFamily="18" charset="0"/>
            </a:endParaRPr>
          </a:p>
        </p:txBody>
      </p:sp>
    </p:spTree>
    <p:extLst>
      <p:ext uri="{BB962C8B-B14F-4D97-AF65-F5344CB8AC3E}">
        <p14:creationId xmlns:p14="http://schemas.microsoft.com/office/powerpoint/2010/main" val="3347763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6800"/>
            <a:ext cx="7543800" cy="1524000"/>
          </a:xfrm>
        </p:spPr>
        <p:txBody>
          <a:bodyPr/>
          <a:lstStyle/>
          <a:p>
            <a:r>
              <a:rPr lang="en-GB"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Cell physiology</a:t>
            </a:r>
            <a:endParaRPr lang="hi-IN" b="1" dirty="0">
              <a:solidFill>
                <a:schemeClr val="tx1"/>
              </a:solidFill>
              <a:effectLst>
                <a:outerShdw blurRad="38100" dist="38100" dir="2700000" algn="tl">
                  <a:srgbClr val="000000">
                    <a:alpha val="43137"/>
                  </a:srgbClr>
                </a:outerShdw>
              </a:effectLst>
              <a:latin typeface="Times New Roman" pitchFamily="18" charset="0"/>
            </a:endParaRPr>
          </a:p>
        </p:txBody>
      </p:sp>
      <p:sp>
        <p:nvSpPr>
          <p:cNvPr id="3" name="Subtitle 2"/>
          <p:cNvSpPr>
            <a:spLocks noGrp="1"/>
          </p:cNvSpPr>
          <p:nvPr>
            <p:ph type="subTitle" idx="1"/>
          </p:nvPr>
        </p:nvSpPr>
        <p:spPr>
          <a:xfrm>
            <a:off x="1219200" y="3429000"/>
            <a:ext cx="6858000" cy="990600"/>
          </a:xfrm>
        </p:spPr>
        <p:txBody>
          <a:bodyPr>
            <a:normAutofit/>
          </a:bodyPr>
          <a:lstStyle/>
          <a:p>
            <a:pPr algn="ctr"/>
            <a:r>
              <a:rPr lang="en-GB"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Dr.</a:t>
            </a:r>
            <a:r>
              <a:rPr lang="en-GB"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Noor Kareem</a:t>
            </a:r>
            <a:endParaRPr lang="hi-IN" sz="3600" b="1" dirty="0">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274939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019800"/>
          </a:xfrm>
        </p:spPr>
        <p:txBody>
          <a:bodyPr>
            <a:noAutofit/>
          </a:bodyPr>
          <a:lstStyle/>
          <a:p>
            <a:pPr algn="just"/>
            <a:r>
              <a:rPr lang="en-GB" sz="2800" dirty="0" smtClean="0">
                <a:latin typeface="Times New Roman" pitchFamily="18" charset="0"/>
                <a:cs typeface="Times New Roman" pitchFamily="18" charset="0"/>
              </a:rPr>
              <a:t>The </a:t>
            </a:r>
            <a:r>
              <a:rPr lang="en-GB" sz="2800" dirty="0">
                <a:latin typeface="Times New Roman" pitchFamily="18" charset="0"/>
                <a:cs typeface="Times New Roman" pitchFamily="18" charset="0"/>
              </a:rPr>
              <a:t>ribosomes are composed of a mixture </a:t>
            </a:r>
            <a:r>
              <a:rPr lang="en-GB" sz="2800" dirty="0" smtClean="0">
                <a:latin typeface="Times New Roman" pitchFamily="18" charset="0"/>
                <a:cs typeface="Times New Roman" pitchFamily="18" charset="0"/>
              </a:rPr>
              <a:t>of RNA </a:t>
            </a:r>
            <a:r>
              <a:rPr lang="en-GB" sz="2800" dirty="0">
                <a:latin typeface="Times New Roman" pitchFamily="18" charset="0"/>
                <a:cs typeface="Times New Roman" pitchFamily="18" charset="0"/>
              </a:rPr>
              <a:t>and proteins, and they function to synthesize </a:t>
            </a:r>
            <a:r>
              <a:rPr lang="en-GB" sz="2800" dirty="0" smtClean="0">
                <a:latin typeface="Times New Roman" pitchFamily="18" charset="0"/>
                <a:cs typeface="Times New Roman" pitchFamily="18" charset="0"/>
              </a:rPr>
              <a:t>new protein </a:t>
            </a:r>
            <a:r>
              <a:rPr lang="en-GB" sz="2800" dirty="0">
                <a:latin typeface="Times New Roman" pitchFamily="18" charset="0"/>
                <a:cs typeface="Times New Roman" pitchFamily="18" charset="0"/>
              </a:rPr>
              <a:t>molecules in the </a:t>
            </a:r>
            <a:r>
              <a:rPr lang="en-GB" sz="2800" dirty="0" smtClean="0">
                <a:latin typeface="Times New Roman" pitchFamily="18" charset="0"/>
                <a:cs typeface="Times New Roman" pitchFamily="18" charset="0"/>
              </a:rPr>
              <a:t>cell</a:t>
            </a:r>
          </a:p>
          <a:p>
            <a:r>
              <a:rPr lang="en-GB" sz="2800" dirty="0">
                <a:latin typeface="Times New Roman" pitchFamily="18" charset="0"/>
                <a:cs typeface="Times New Roman" pitchFamily="18" charset="0"/>
              </a:rPr>
              <a:t>The </a:t>
            </a:r>
            <a:r>
              <a:rPr lang="en-GB" sz="2800" dirty="0" err="1">
                <a:latin typeface="Times New Roman" pitchFamily="18" charset="0"/>
                <a:cs typeface="Times New Roman" pitchFamily="18" charset="0"/>
              </a:rPr>
              <a:t>agranular</a:t>
            </a:r>
            <a:r>
              <a:rPr lang="en-GB" sz="2800" dirty="0">
                <a:latin typeface="Times New Roman" pitchFamily="18" charset="0"/>
                <a:cs typeface="Times New Roman" pitchFamily="18" charset="0"/>
              </a:rPr>
              <a:t> reticulum functions for the synthesis </a:t>
            </a:r>
            <a:r>
              <a:rPr lang="en-GB" sz="2800" dirty="0" smtClean="0">
                <a:latin typeface="Times New Roman" pitchFamily="18" charset="0"/>
                <a:cs typeface="Times New Roman" pitchFamily="18" charset="0"/>
              </a:rPr>
              <a:t>of lipid </a:t>
            </a:r>
            <a:r>
              <a:rPr lang="en-GB" sz="2800" dirty="0">
                <a:latin typeface="Times New Roman" pitchFamily="18" charset="0"/>
                <a:cs typeface="Times New Roman" pitchFamily="18" charset="0"/>
              </a:rPr>
              <a:t>substances and for other processes of the cells </a:t>
            </a:r>
            <a:r>
              <a:rPr lang="en-GB" sz="2800" dirty="0" smtClean="0">
                <a:latin typeface="Times New Roman" pitchFamily="18" charset="0"/>
                <a:cs typeface="Times New Roman" pitchFamily="18" charset="0"/>
              </a:rPr>
              <a:t>promoted by </a:t>
            </a:r>
            <a:r>
              <a:rPr lang="en-GB" sz="2800" dirty="0" err="1">
                <a:latin typeface="Times New Roman" pitchFamily="18" charset="0"/>
                <a:cs typeface="Times New Roman" pitchFamily="18" charset="0"/>
              </a:rPr>
              <a:t>intrareticular</a:t>
            </a:r>
            <a:r>
              <a:rPr lang="en-GB" sz="2800" dirty="0">
                <a:latin typeface="Times New Roman" pitchFamily="18" charset="0"/>
                <a:cs typeface="Times New Roman" pitchFamily="18" charset="0"/>
              </a:rPr>
              <a:t> enzymes</a:t>
            </a:r>
            <a:r>
              <a:rPr lang="en-GB" sz="2800" dirty="0" smtClean="0">
                <a:latin typeface="WarnockPro-Light"/>
              </a:rPr>
              <a:t>.</a:t>
            </a:r>
          </a:p>
          <a:p>
            <a:r>
              <a:rPr lang="en-GB" sz="2800" dirty="0">
                <a:latin typeface="Times New Roman" pitchFamily="18" charset="0"/>
              </a:rPr>
              <a:t>is closely related to the endoplasmic reticulum. It has membranes similar to those of the </a:t>
            </a:r>
            <a:r>
              <a:rPr lang="en-GB" sz="2800" dirty="0" err="1">
                <a:latin typeface="Times New Roman" pitchFamily="18" charset="0"/>
              </a:rPr>
              <a:t>agranular</a:t>
            </a:r>
            <a:r>
              <a:rPr lang="en-GB" sz="2800" dirty="0">
                <a:latin typeface="Times New Roman" pitchFamily="18" charset="0"/>
              </a:rPr>
              <a:t> endoplasmic reticulum.</a:t>
            </a:r>
          </a:p>
          <a:p>
            <a:r>
              <a:rPr lang="en-GB" sz="2800" dirty="0">
                <a:latin typeface="Times New Roman" pitchFamily="18" charset="0"/>
              </a:rPr>
              <a:t>Other Functions of the Endoplasmic Reticulum. Other</a:t>
            </a:r>
          </a:p>
          <a:p>
            <a:r>
              <a:rPr lang="en-GB" sz="2800" dirty="0">
                <a:latin typeface="Times New Roman" pitchFamily="18" charset="0"/>
              </a:rPr>
              <a:t>significant functions of the endoplasmic reticulum, </a:t>
            </a:r>
            <a:r>
              <a:rPr lang="en-GB" sz="2800" dirty="0" smtClean="0">
                <a:latin typeface="Times New Roman" pitchFamily="18" charset="0"/>
              </a:rPr>
              <a:t>especially the </a:t>
            </a:r>
            <a:r>
              <a:rPr lang="en-GB" sz="2800" dirty="0">
                <a:latin typeface="Times New Roman" pitchFamily="18" charset="0"/>
              </a:rPr>
              <a:t>smooth reticulum, include the following</a:t>
            </a:r>
            <a:r>
              <a:rPr lang="en-GB" sz="2800" dirty="0" smtClean="0">
                <a:latin typeface="Times New Roman" pitchFamily="18" charset="0"/>
              </a:rPr>
              <a:t>:</a:t>
            </a:r>
            <a:endParaRPr lang="en-GB" sz="2800" dirty="0">
              <a:latin typeface="Times New Roman" pitchFamily="18" charset="0"/>
            </a:endParaRPr>
          </a:p>
        </p:txBody>
      </p:sp>
    </p:spTree>
    <p:extLst>
      <p:ext uri="{BB962C8B-B14F-4D97-AF65-F5344CB8AC3E}">
        <p14:creationId xmlns:p14="http://schemas.microsoft.com/office/powerpoint/2010/main" val="4286445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0757" t="13302" r="47569" b="19515"/>
          <a:stretch/>
        </p:blipFill>
        <p:spPr bwMode="auto">
          <a:xfrm>
            <a:off x="609600" y="2610592"/>
            <a:ext cx="7557655" cy="424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381000"/>
            <a:ext cx="8763000" cy="6324600"/>
          </a:xfrm>
        </p:spPr>
        <p:txBody>
          <a:bodyPr/>
          <a:lstStyle/>
          <a:p>
            <a:pPr marL="0" indent="0">
              <a:buNone/>
            </a:pPr>
            <a:r>
              <a:rPr lang="en-GB" dirty="0"/>
              <a:t>1. It provides the enzymes that control </a:t>
            </a:r>
            <a:r>
              <a:rPr lang="en-GB" dirty="0" smtClean="0"/>
              <a:t>glycogen breakdown </a:t>
            </a:r>
            <a:r>
              <a:rPr lang="en-GB" dirty="0"/>
              <a:t>when glycogen is to be used for energy.</a:t>
            </a:r>
          </a:p>
          <a:p>
            <a:pPr marL="0" indent="0">
              <a:buNone/>
            </a:pPr>
            <a:r>
              <a:rPr lang="en-GB" dirty="0"/>
              <a:t>2. It provides a vast number of enzymes that </a:t>
            </a:r>
            <a:r>
              <a:rPr lang="en-GB" dirty="0" smtClean="0"/>
              <a:t>are capable </a:t>
            </a:r>
            <a:r>
              <a:rPr lang="en-GB" dirty="0"/>
              <a:t>of detoxifying substances, such as </a:t>
            </a:r>
            <a:r>
              <a:rPr lang="en-GB" dirty="0" smtClean="0"/>
              <a:t>drugs, that </a:t>
            </a:r>
            <a:r>
              <a:rPr lang="en-GB" dirty="0"/>
              <a:t>might damage the cell. It achieves </a:t>
            </a:r>
            <a:r>
              <a:rPr lang="en-GB" dirty="0" smtClean="0"/>
              <a:t>detoxification by </a:t>
            </a:r>
            <a:r>
              <a:rPr lang="en-GB" dirty="0"/>
              <a:t>coagulation, oxidation, hydrolysis, </a:t>
            </a:r>
            <a:r>
              <a:rPr lang="en-GB" dirty="0" smtClean="0"/>
              <a:t>conjugation with </a:t>
            </a:r>
            <a:r>
              <a:rPr lang="en-GB" dirty="0" err="1"/>
              <a:t>glycuronic</a:t>
            </a:r>
            <a:r>
              <a:rPr lang="en-GB" dirty="0"/>
              <a:t> acid, and in other ways.</a:t>
            </a:r>
          </a:p>
          <a:p>
            <a:endParaRPr lang="hi-IN" dirty="0"/>
          </a:p>
        </p:txBody>
      </p:sp>
    </p:spTree>
    <p:extLst>
      <p:ext uri="{BB962C8B-B14F-4D97-AF65-F5344CB8AC3E}">
        <p14:creationId xmlns:p14="http://schemas.microsoft.com/office/powerpoint/2010/main" val="3705806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324600"/>
          </a:xfrm>
        </p:spPr>
        <p:txBody>
          <a:bodyPr>
            <a:normAutofit/>
          </a:bodyPr>
          <a:lstStyle/>
          <a:p>
            <a:pPr algn="just"/>
            <a:r>
              <a:rPr lang="en-GB" sz="2800" b="1" dirty="0" smtClean="0">
                <a:solidFill>
                  <a:srgbClr val="FF0000"/>
                </a:solidFill>
                <a:latin typeface="Times New Roman" pitchFamily="18" charset="0"/>
                <a:cs typeface="Times New Roman" pitchFamily="18" charset="0"/>
              </a:rPr>
              <a:t>The </a:t>
            </a:r>
            <a:r>
              <a:rPr lang="en-GB" sz="2800" b="1" dirty="0">
                <a:solidFill>
                  <a:srgbClr val="FF0000"/>
                </a:solidFill>
                <a:latin typeface="Times New Roman" pitchFamily="18" charset="0"/>
                <a:cs typeface="Times New Roman" pitchFamily="18" charset="0"/>
              </a:rPr>
              <a:t>Golgi apparatus </a:t>
            </a:r>
            <a:r>
              <a:rPr lang="en-GB" sz="2800" dirty="0">
                <a:latin typeface="Times New Roman" pitchFamily="18" charset="0"/>
                <a:cs typeface="Times New Roman" pitchFamily="18" charset="0"/>
              </a:rPr>
              <a:t>is usually composed of four or </a:t>
            </a:r>
            <a:r>
              <a:rPr lang="en-GB" sz="2800" dirty="0" smtClean="0">
                <a:latin typeface="Times New Roman" pitchFamily="18" charset="0"/>
                <a:cs typeface="Times New Roman" pitchFamily="18" charset="0"/>
              </a:rPr>
              <a:t>more stacked </a:t>
            </a:r>
            <a:r>
              <a:rPr lang="en-GB" sz="2800" dirty="0">
                <a:latin typeface="Times New Roman" pitchFamily="18" charset="0"/>
                <a:cs typeface="Times New Roman" pitchFamily="18" charset="0"/>
              </a:rPr>
              <a:t>layers of thin, flat, enclosed vesicles lying near </a:t>
            </a:r>
            <a:r>
              <a:rPr lang="en-GB" sz="2800" dirty="0" smtClean="0">
                <a:latin typeface="Times New Roman" pitchFamily="18" charset="0"/>
                <a:cs typeface="Times New Roman" pitchFamily="18" charset="0"/>
              </a:rPr>
              <a:t>one side </a:t>
            </a:r>
            <a:r>
              <a:rPr lang="en-GB" sz="2800" dirty="0">
                <a:latin typeface="Times New Roman" pitchFamily="18" charset="0"/>
                <a:cs typeface="Times New Roman" pitchFamily="18" charset="0"/>
              </a:rPr>
              <a:t>of the nucleus. </a:t>
            </a:r>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This </a:t>
            </a:r>
            <a:r>
              <a:rPr lang="en-GB" sz="2800" dirty="0">
                <a:latin typeface="Times New Roman" pitchFamily="18" charset="0"/>
                <a:cs typeface="Times New Roman" pitchFamily="18" charset="0"/>
              </a:rPr>
              <a:t>apparatus is prominent in </a:t>
            </a:r>
            <a:r>
              <a:rPr lang="en-GB" sz="2800" dirty="0" smtClean="0">
                <a:latin typeface="Times New Roman" pitchFamily="18" charset="0"/>
                <a:cs typeface="Times New Roman" pitchFamily="18" charset="0"/>
              </a:rPr>
              <a:t>secretory cells</a:t>
            </a:r>
            <a:r>
              <a:rPr lang="en-GB" sz="2800" dirty="0">
                <a:latin typeface="Times New Roman" pitchFamily="18" charset="0"/>
                <a:cs typeface="Times New Roman" pitchFamily="18" charset="0"/>
              </a:rPr>
              <a:t>, where it is located on the side of the cell </a:t>
            </a:r>
            <a:r>
              <a:rPr lang="en-GB" sz="2800" dirty="0" smtClean="0">
                <a:latin typeface="Times New Roman" pitchFamily="18" charset="0"/>
                <a:cs typeface="Times New Roman" pitchFamily="18" charset="0"/>
              </a:rPr>
              <a:t>from which </a:t>
            </a:r>
            <a:r>
              <a:rPr lang="en-GB" sz="2800" dirty="0">
                <a:latin typeface="Times New Roman" pitchFamily="18" charset="0"/>
                <a:cs typeface="Times New Roman" pitchFamily="18" charset="0"/>
              </a:rPr>
              <a:t>the secretory substances are extruded</a:t>
            </a:r>
            <a:r>
              <a:rPr lang="en-GB" sz="2800" dirty="0" smtClean="0">
                <a:latin typeface="Times New Roman" pitchFamily="18" charset="0"/>
                <a:cs typeface="Times New Roman" pitchFamily="18" charset="0"/>
              </a:rPr>
              <a:t>.</a:t>
            </a:r>
          </a:p>
          <a:p>
            <a:pPr algn="just"/>
            <a:r>
              <a:rPr lang="en-GB" sz="2800" dirty="0">
                <a:latin typeface="Times New Roman" pitchFamily="18" charset="0"/>
              </a:rPr>
              <a:t>The Golgi apparatus functions in association </a:t>
            </a:r>
            <a:r>
              <a:rPr lang="en-GB" sz="2800" dirty="0" smtClean="0">
                <a:latin typeface="Times New Roman" pitchFamily="18" charset="0"/>
              </a:rPr>
              <a:t>with the </a:t>
            </a:r>
            <a:r>
              <a:rPr lang="en-GB" sz="2800" dirty="0">
                <a:latin typeface="Times New Roman" pitchFamily="18" charset="0"/>
              </a:rPr>
              <a:t>endoplasmic reticulum.</a:t>
            </a:r>
            <a:endParaRPr lang="hi-IN" sz="2800" dirty="0">
              <a:latin typeface="Times New Roman" pitchFamily="18" charset="0"/>
            </a:endParaRPr>
          </a:p>
        </p:txBody>
      </p:sp>
    </p:spTree>
    <p:extLst>
      <p:ext uri="{BB962C8B-B14F-4D97-AF65-F5344CB8AC3E}">
        <p14:creationId xmlns:p14="http://schemas.microsoft.com/office/powerpoint/2010/main" val="1423053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i-IN"/>
          </a:p>
        </p:txBody>
      </p:sp>
      <p:sp>
        <p:nvSpPr>
          <p:cNvPr id="3" name="Content Placeholder 2"/>
          <p:cNvSpPr>
            <a:spLocks noGrp="1"/>
          </p:cNvSpPr>
          <p:nvPr>
            <p:ph idx="1"/>
          </p:nvPr>
        </p:nvSpPr>
        <p:spPr/>
        <p:txBody>
          <a:bodyPr/>
          <a:lstStyle/>
          <a:p>
            <a:endParaRPr lang="hi-IN" dirty="0"/>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51515" t="12670" r="7852" b="2478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849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096000"/>
          </a:xfrm>
        </p:spPr>
        <p:txBody>
          <a:bodyPr>
            <a:noAutofit/>
          </a:bodyPr>
          <a:lstStyle/>
          <a:p>
            <a:pPr algn="just"/>
            <a:r>
              <a:rPr lang="en-GB" sz="2800" dirty="0">
                <a:latin typeface="Times New Roman" pitchFamily="18" charset="0"/>
                <a:cs typeface="Times New Roman" pitchFamily="18" charset="0"/>
              </a:rPr>
              <a:t>small “transport vesicles” (also called </a:t>
            </a:r>
            <a:r>
              <a:rPr lang="en-GB" sz="2800" dirty="0" smtClean="0">
                <a:latin typeface="Times New Roman" pitchFamily="18" charset="0"/>
                <a:cs typeface="Times New Roman" pitchFamily="18" charset="0"/>
              </a:rPr>
              <a:t>endoplasmic reticulum </a:t>
            </a:r>
            <a:r>
              <a:rPr lang="en-GB" sz="2800" dirty="0">
                <a:latin typeface="Times New Roman" pitchFamily="18" charset="0"/>
                <a:cs typeface="Times New Roman" pitchFamily="18" charset="0"/>
              </a:rPr>
              <a:t>vesicles, or ER vesicles) continually pinch </a:t>
            </a:r>
            <a:r>
              <a:rPr lang="en-GB" sz="2800" dirty="0" smtClean="0">
                <a:latin typeface="Times New Roman" pitchFamily="18" charset="0"/>
                <a:cs typeface="Times New Roman" pitchFamily="18" charset="0"/>
              </a:rPr>
              <a:t>off from </a:t>
            </a:r>
            <a:r>
              <a:rPr lang="en-GB" sz="2800" dirty="0">
                <a:latin typeface="Times New Roman" pitchFamily="18" charset="0"/>
                <a:cs typeface="Times New Roman" pitchFamily="18" charset="0"/>
              </a:rPr>
              <a:t>the endoplasmic reticulum and shortly </a:t>
            </a:r>
            <a:r>
              <a:rPr lang="en-GB" sz="2800" dirty="0" smtClean="0">
                <a:latin typeface="Times New Roman" pitchFamily="18" charset="0"/>
                <a:cs typeface="Times New Roman" pitchFamily="18" charset="0"/>
              </a:rPr>
              <a:t>thereafter fuse </a:t>
            </a:r>
            <a:r>
              <a:rPr lang="en-GB" sz="2800" dirty="0">
                <a:latin typeface="Times New Roman" pitchFamily="18" charset="0"/>
                <a:cs typeface="Times New Roman" pitchFamily="18" charset="0"/>
              </a:rPr>
              <a:t>with the Golgi apparatus</a:t>
            </a:r>
            <a:r>
              <a:rPr lang="en-GB" sz="2800" dirty="0" smtClean="0">
                <a:latin typeface="Times New Roman" pitchFamily="18" charset="0"/>
                <a:cs typeface="Times New Roman" pitchFamily="18" charset="0"/>
              </a:rPr>
              <a:t>.</a:t>
            </a:r>
          </a:p>
          <a:p>
            <a:pPr algn="just"/>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In this way, </a:t>
            </a:r>
            <a:r>
              <a:rPr lang="en-GB" sz="2800" dirty="0" smtClean="0">
                <a:latin typeface="Times New Roman" pitchFamily="18" charset="0"/>
                <a:cs typeface="Times New Roman" pitchFamily="18" charset="0"/>
              </a:rPr>
              <a:t>substances entrapped </a:t>
            </a:r>
            <a:r>
              <a:rPr lang="en-GB" sz="2800" dirty="0">
                <a:latin typeface="Times New Roman" pitchFamily="18" charset="0"/>
                <a:cs typeface="Times New Roman" pitchFamily="18" charset="0"/>
              </a:rPr>
              <a:t>in the ER vesicles are transported from </a:t>
            </a:r>
            <a:r>
              <a:rPr lang="en-GB" sz="2800" dirty="0" smtClean="0">
                <a:latin typeface="Times New Roman" pitchFamily="18" charset="0"/>
                <a:cs typeface="Times New Roman" pitchFamily="18" charset="0"/>
              </a:rPr>
              <a:t>the endoplasmic </a:t>
            </a:r>
            <a:r>
              <a:rPr lang="en-GB" sz="2800" dirty="0">
                <a:latin typeface="Times New Roman" pitchFamily="18" charset="0"/>
                <a:cs typeface="Times New Roman" pitchFamily="18" charset="0"/>
              </a:rPr>
              <a:t>reticulum to the Golgi apparatus. </a:t>
            </a:r>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The transported substances </a:t>
            </a:r>
            <a:r>
              <a:rPr lang="en-GB" sz="2800" dirty="0">
                <a:latin typeface="Times New Roman" pitchFamily="18" charset="0"/>
                <a:cs typeface="Times New Roman" pitchFamily="18" charset="0"/>
              </a:rPr>
              <a:t>are then processed in the Golgi </a:t>
            </a:r>
            <a:r>
              <a:rPr lang="en-GB" sz="2800" dirty="0" smtClean="0">
                <a:latin typeface="Times New Roman" pitchFamily="18" charset="0"/>
                <a:cs typeface="Times New Roman" pitchFamily="18" charset="0"/>
              </a:rPr>
              <a:t>apparatus to </a:t>
            </a:r>
            <a:r>
              <a:rPr lang="en-GB" sz="2800" dirty="0">
                <a:latin typeface="Times New Roman" pitchFamily="18" charset="0"/>
                <a:cs typeface="Times New Roman" pitchFamily="18" charset="0"/>
              </a:rPr>
              <a:t>form lysosomes, secretory vesicles, and </a:t>
            </a:r>
            <a:r>
              <a:rPr lang="en-GB" sz="2800" dirty="0" smtClean="0">
                <a:latin typeface="Times New Roman" pitchFamily="18" charset="0"/>
                <a:cs typeface="Times New Roman" pitchFamily="18" charset="0"/>
              </a:rPr>
              <a:t>other cytoplasmic components.</a:t>
            </a:r>
            <a:endParaRPr lang="hi-IN" sz="2800" dirty="0">
              <a:latin typeface="Times New Roman" pitchFamily="18" charset="0"/>
            </a:endParaRPr>
          </a:p>
        </p:txBody>
      </p:sp>
    </p:spTree>
    <p:extLst>
      <p:ext uri="{BB962C8B-B14F-4D97-AF65-F5344CB8AC3E}">
        <p14:creationId xmlns:p14="http://schemas.microsoft.com/office/powerpoint/2010/main" val="1951401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5943600"/>
          </a:xfrm>
        </p:spPr>
        <p:txBody>
          <a:bodyPr>
            <a:normAutofit fontScale="92500" lnSpcReduction="10000"/>
          </a:bodyPr>
          <a:lstStyle/>
          <a:p>
            <a:pPr marL="0" indent="0" algn="just">
              <a:buNone/>
            </a:pPr>
            <a:r>
              <a:rPr lang="en-GB" sz="2800" dirty="0" smtClean="0">
                <a:latin typeface="Times New Roman" pitchFamily="18" charset="0"/>
              </a:rPr>
              <a:t>Also, formation </a:t>
            </a:r>
            <a:r>
              <a:rPr lang="en-GB" sz="2800" dirty="0">
                <a:latin typeface="Times New Roman" pitchFamily="18" charset="0"/>
              </a:rPr>
              <a:t>of large saccharide polymers bound with </a:t>
            </a:r>
            <a:r>
              <a:rPr lang="en-GB" sz="2800" dirty="0" smtClean="0">
                <a:latin typeface="Times New Roman" pitchFamily="18" charset="0"/>
              </a:rPr>
              <a:t>small amounts </a:t>
            </a:r>
            <a:r>
              <a:rPr lang="en-GB" sz="2800" dirty="0">
                <a:latin typeface="Times New Roman" pitchFamily="18" charset="0"/>
              </a:rPr>
              <a:t>of protein; important examples include </a:t>
            </a:r>
            <a:r>
              <a:rPr lang="en-GB" sz="2800" dirty="0" smtClean="0">
                <a:latin typeface="Times New Roman" pitchFamily="18" charset="0"/>
              </a:rPr>
              <a:t>hyaluronic acid </a:t>
            </a:r>
            <a:r>
              <a:rPr lang="en-GB" sz="2800" dirty="0">
                <a:latin typeface="Times New Roman" pitchFamily="18" charset="0"/>
              </a:rPr>
              <a:t>and chondroitin </a:t>
            </a:r>
            <a:r>
              <a:rPr lang="en-GB" sz="2800" dirty="0" err="1">
                <a:latin typeface="Times New Roman" pitchFamily="18" charset="0"/>
              </a:rPr>
              <a:t>sulfate</a:t>
            </a:r>
            <a:r>
              <a:rPr lang="en-GB" sz="2800" dirty="0" smtClean="0">
                <a:latin typeface="Times New Roman" pitchFamily="18" charset="0"/>
              </a:rPr>
              <a:t>.</a:t>
            </a:r>
          </a:p>
          <a:p>
            <a:pPr marL="0" indent="0" algn="just">
              <a:buNone/>
            </a:pPr>
            <a:r>
              <a:rPr lang="en-GB" sz="2800" dirty="0">
                <a:latin typeface="Times New Roman" pitchFamily="18" charset="0"/>
              </a:rPr>
              <a:t>the many functions of hyaluronic acid </a:t>
            </a:r>
            <a:r>
              <a:rPr lang="en-GB" sz="2800" dirty="0" smtClean="0">
                <a:latin typeface="Times New Roman" pitchFamily="18" charset="0"/>
              </a:rPr>
              <a:t>and chondroitin </a:t>
            </a:r>
            <a:r>
              <a:rPr lang="en-GB" sz="2800" dirty="0" err="1">
                <a:latin typeface="Times New Roman" pitchFamily="18" charset="0"/>
              </a:rPr>
              <a:t>sulfate</a:t>
            </a:r>
            <a:r>
              <a:rPr lang="en-GB" sz="2800" dirty="0">
                <a:latin typeface="Times New Roman" pitchFamily="18" charset="0"/>
              </a:rPr>
              <a:t> in the body are as follows</a:t>
            </a:r>
            <a:r>
              <a:rPr lang="en-GB" sz="2800" dirty="0" smtClean="0">
                <a:latin typeface="Times New Roman" pitchFamily="18" charset="0"/>
              </a:rPr>
              <a:t>:</a:t>
            </a:r>
          </a:p>
          <a:p>
            <a:pPr marL="0" indent="0" algn="just">
              <a:buNone/>
            </a:pPr>
            <a:r>
              <a:rPr lang="en-GB" sz="2800" dirty="0" smtClean="0">
                <a:latin typeface="Times New Roman" pitchFamily="18" charset="0"/>
              </a:rPr>
              <a:t> </a:t>
            </a:r>
            <a:r>
              <a:rPr lang="en-GB" sz="2800" dirty="0">
                <a:latin typeface="Times New Roman" pitchFamily="18" charset="0"/>
              </a:rPr>
              <a:t>(1) they </a:t>
            </a:r>
            <a:r>
              <a:rPr lang="en-GB" sz="2800" dirty="0" smtClean="0">
                <a:latin typeface="Times New Roman" pitchFamily="18" charset="0"/>
              </a:rPr>
              <a:t>are the </a:t>
            </a:r>
            <a:r>
              <a:rPr lang="en-GB" sz="2800" dirty="0">
                <a:latin typeface="Times New Roman" pitchFamily="18" charset="0"/>
              </a:rPr>
              <a:t>major components of proteoglycans secreted </a:t>
            </a:r>
            <a:r>
              <a:rPr lang="en-GB" sz="2800" dirty="0" smtClean="0">
                <a:latin typeface="Times New Roman" pitchFamily="18" charset="0"/>
              </a:rPr>
              <a:t>in mucus </a:t>
            </a:r>
            <a:r>
              <a:rPr lang="en-GB" sz="2800" dirty="0">
                <a:latin typeface="Times New Roman" pitchFamily="18" charset="0"/>
              </a:rPr>
              <a:t>and other glandular secretions; </a:t>
            </a:r>
            <a:endParaRPr lang="en-GB" sz="2800" dirty="0" smtClean="0">
              <a:latin typeface="Times New Roman" pitchFamily="18" charset="0"/>
            </a:endParaRPr>
          </a:p>
          <a:p>
            <a:pPr marL="0" indent="0" algn="just">
              <a:buNone/>
            </a:pPr>
            <a:r>
              <a:rPr lang="en-GB" sz="2800" dirty="0" smtClean="0">
                <a:latin typeface="Times New Roman" pitchFamily="18" charset="0"/>
              </a:rPr>
              <a:t>(</a:t>
            </a:r>
            <a:r>
              <a:rPr lang="en-GB" sz="2800" dirty="0">
                <a:latin typeface="Times New Roman" pitchFamily="18" charset="0"/>
              </a:rPr>
              <a:t>2) they are </a:t>
            </a:r>
            <a:r>
              <a:rPr lang="en-GB" sz="2800" dirty="0" smtClean="0">
                <a:latin typeface="Times New Roman" pitchFamily="18" charset="0"/>
              </a:rPr>
              <a:t>the major </a:t>
            </a:r>
            <a:r>
              <a:rPr lang="en-GB" sz="2800" dirty="0">
                <a:latin typeface="Times New Roman" pitchFamily="18" charset="0"/>
              </a:rPr>
              <a:t>components of the ground substance, or </a:t>
            </a:r>
            <a:r>
              <a:rPr lang="en-GB" sz="2800" dirty="0" err="1" smtClean="0">
                <a:latin typeface="Times New Roman" pitchFamily="18" charset="0"/>
              </a:rPr>
              <a:t>nonfibrous</a:t>
            </a:r>
            <a:r>
              <a:rPr lang="en-GB" sz="2800" dirty="0" smtClean="0">
                <a:latin typeface="Times New Roman" pitchFamily="18" charset="0"/>
              </a:rPr>
              <a:t> components </a:t>
            </a:r>
            <a:r>
              <a:rPr lang="en-GB" sz="2800" dirty="0">
                <a:latin typeface="Times New Roman" pitchFamily="18" charset="0"/>
              </a:rPr>
              <a:t>of the extracellular matrix, outside the </a:t>
            </a:r>
            <a:r>
              <a:rPr lang="en-GB" sz="2800" dirty="0" smtClean="0">
                <a:latin typeface="Times New Roman" pitchFamily="18" charset="0"/>
              </a:rPr>
              <a:t>cells in </a:t>
            </a:r>
            <a:r>
              <a:rPr lang="en-GB" sz="2800" dirty="0">
                <a:latin typeface="Times New Roman" pitchFamily="18" charset="0"/>
              </a:rPr>
              <a:t>the interstitial spaces, acting as fillers between </a:t>
            </a:r>
            <a:r>
              <a:rPr lang="en-GB" sz="2800" dirty="0" smtClean="0">
                <a:latin typeface="Times New Roman" pitchFamily="18" charset="0"/>
              </a:rPr>
              <a:t>collagen </a:t>
            </a:r>
            <a:r>
              <a:rPr lang="en-GB" sz="2800" dirty="0" err="1" smtClean="0">
                <a:latin typeface="Times New Roman" pitchFamily="18" charset="0"/>
              </a:rPr>
              <a:t>fibers</a:t>
            </a:r>
            <a:r>
              <a:rPr lang="en-GB" sz="2800" dirty="0" smtClean="0">
                <a:latin typeface="Times New Roman" pitchFamily="18" charset="0"/>
              </a:rPr>
              <a:t> </a:t>
            </a:r>
            <a:r>
              <a:rPr lang="en-GB" sz="2800" dirty="0">
                <a:latin typeface="Times New Roman" pitchFamily="18" charset="0"/>
              </a:rPr>
              <a:t>and cells; </a:t>
            </a:r>
            <a:endParaRPr lang="en-GB" sz="2800" dirty="0" smtClean="0">
              <a:latin typeface="Times New Roman" pitchFamily="18" charset="0"/>
            </a:endParaRPr>
          </a:p>
          <a:p>
            <a:pPr marL="0" indent="0" algn="just">
              <a:buNone/>
            </a:pPr>
            <a:r>
              <a:rPr lang="en-GB" sz="2800" dirty="0" smtClean="0">
                <a:latin typeface="Times New Roman" pitchFamily="18" charset="0"/>
              </a:rPr>
              <a:t>(</a:t>
            </a:r>
            <a:r>
              <a:rPr lang="en-GB" sz="2800" dirty="0">
                <a:latin typeface="Times New Roman" pitchFamily="18" charset="0"/>
              </a:rPr>
              <a:t>3) they are principal components of </a:t>
            </a:r>
            <a:r>
              <a:rPr lang="en-GB" sz="2800" dirty="0" smtClean="0">
                <a:latin typeface="Times New Roman" pitchFamily="18" charset="0"/>
              </a:rPr>
              <a:t>the organic </a:t>
            </a:r>
            <a:r>
              <a:rPr lang="en-GB" sz="2800" dirty="0">
                <a:latin typeface="Times New Roman" pitchFamily="18" charset="0"/>
              </a:rPr>
              <a:t>matrix in both cartilage and bone; </a:t>
            </a:r>
            <a:endParaRPr lang="en-GB" sz="2800" dirty="0" smtClean="0">
              <a:latin typeface="Times New Roman" pitchFamily="18" charset="0"/>
            </a:endParaRPr>
          </a:p>
          <a:p>
            <a:pPr marL="0" indent="0" algn="just">
              <a:buNone/>
            </a:pPr>
            <a:r>
              <a:rPr lang="en-GB" sz="2800" dirty="0" smtClean="0">
                <a:latin typeface="Times New Roman" pitchFamily="18" charset="0"/>
              </a:rPr>
              <a:t>(</a:t>
            </a:r>
            <a:r>
              <a:rPr lang="en-GB" sz="2800" dirty="0">
                <a:latin typeface="Times New Roman" pitchFamily="18" charset="0"/>
              </a:rPr>
              <a:t>4) </a:t>
            </a:r>
            <a:r>
              <a:rPr lang="en-GB" sz="2800" dirty="0" smtClean="0">
                <a:latin typeface="Times New Roman" pitchFamily="18" charset="0"/>
              </a:rPr>
              <a:t>they are </a:t>
            </a:r>
            <a:r>
              <a:rPr lang="en-GB" sz="2800" dirty="0">
                <a:latin typeface="Times New Roman" pitchFamily="18" charset="0"/>
              </a:rPr>
              <a:t>important in many cell activities, including </a:t>
            </a:r>
            <a:r>
              <a:rPr lang="en-GB" sz="2800" dirty="0" smtClean="0">
                <a:latin typeface="Times New Roman" pitchFamily="18" charset="0"/>
              </a:rPr>
              <a:t>migration and </a:t>
            </a:r>
            <a:r>
              <a:rPr lang="en-GB" sz="2800" dirty="0">
                <a:latin typeface="Times New Roman" pitchFamily="18" charset="0"/>
              </a:rPr>
              <a:t>proliferation.</a:t>
            </a:r>
            <a:endParaRPr lang="hi-IN" sz="2800" dirty="0">
              <a:latin typeface="Times New Roman" pitchFamily="18" charset="0"/>
            </a:endParaRPr>
          </a:p>
        </p:txBody>
      </p:sp>
    </p:spTree>
    <p:extLst>
      <p:ext uri="{BB962C8B-B14F-4D97-AF65-F5344CB8AC3E}">
        <p14:creationId xmlns:p14="http://schemas.microsoft.com/office/powerpoint/2010/main" val="3977968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534400" cy="6096000"/>
          </a:xfrm>
        </p:spPr>
        <p:txBody>
          <a:bodyPr>
            <a:normAutofit/>
          </a:bodyPr>
          <a:lstStyle/>
          <a:p>
            <a:pPr algn="just"/>
            <a:r>
              <a:rPr lang="en-GB" sz="4000" b="1" dirty="0">
                <a:solidFill>
                  <a:srgbClr val="FF0000"/>
                </a:solidFill>
                <a:latin typeface="Times New Roman" pitchFamily="18" charset="0"/>
                <a:cs typeface="Times New Roman" pitchFamily="18" charset="0"/>
              </a:rPr>
              <a:t>Lysosomes</a:t>
            </a:r>
          </a:p>
          <a:p>
            <a:pPr algn="just"/>
            <a:r>
              <a:rPr lang="en-GB" sz="2800" dirty="0" smtClean="0">
                <a:latin typeface="Times New Roman" pitchFamily="18" charset="0"/>
                <a:cs typeface="Times New Roman" pitchFamily="18" charset="0"/>
              </a:rPr>
              <a:t>are </a:t>
            </a:r>
            <a:r>
              <a:rPr lang="en-GB" sz="2800" dirty="0">
                <a:latin typeface="Times New Roman" pitchFamily="18" charset="0"/>
                <a:cs typeface="Times New Roman" pitchFamily="18" charset="0"/>
              </a:rPr>
              <a:t>vesicular </a:t>
            </a:r>
            <a:r>
              <a:rPr lang="en-GB" sz="2800" dirty="0" smtClean="0">
                <a:latin typeface="Times New Roman" pitchFamily="18" charset="0"/>
                <a:cs typeface="Times New Roman" pitchFamily="18" charset="0"/>
              </a:rPr>
              <a:t>organelles that </a:t>
            </a:r>
            <a:r>
              <a:rPr lang="en-GB" sz="2800" dirty="0">
                <a:latin typeface="Times New Roman" pitchFamily="18" charset="0"/>
                <a:cs typeface="Times New Roman" pitchFamily="18" charset="0"/>
              </a:rPr>
              <a:t>form by breaking off from the Golgi apparatus </a:t>
            </a:r>
            <a:r>
              <a:rPr lang="en-GB" sz="2800" dirty="0" smtClean="0">
                <a:latin typeface="Times New Roman" pitchFamily="18" charset="0"/>
                <a:cs typeface="Times New Roman" pitchFamily="18" charset="0"/>
              </a:rPr>
              <a:t>and then </a:t>
            </a:r>
            <a:r>
              <a:rPr lang="en-GB" sz="2800" dirty="0">
                <a:latin typeface="Times New Roman" pitchFamily="18" charset="0"/>
                <a:cs typeface="Times New Roman" pitchFamily="18" charset="0"/>
              </a:rPr>
              <a:t>dispersing throughout the cytoplasm. </a:t>
            </a:r>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The lysosomes provide </a:t>
            </a:r>
            <a:r>
              <a:rPr lang="en-GB" sz="2800" dirty="0">
                <a:latin typeface="Times New Roman" pitchFamily="18" charset="0"/>
                <a:cs typeface="Times New Roman" pitchFamily="18" charset="0"/>
              </a:rPr>
              <a:t>an intracellular digestive system that allows </a:t>
            </a:r>
            <a:r>
              <a:rPr lang="en-GB" sz="2800" dirty="0" smtClean="0">
                <a:latin typeface="Times New Roman" pitchFamily="18" charset="0"/>
                <a:cs typeface="Times New Roman" pitchFamily="18" charset="0"/>
              </a:rPr>
              <a:t>the cell </a:t>
            </a:r>
            <a:r>
              <a:rPr lang="en-GB" sz="2800" dirty="0">
                <a:latin typeface="Times New Roman" pitchFamily="18" charset="0"/>
                <a:cs typeface="Times New Roman" pitchFamily="18" charset="0"/>
              </a:rPr>
              <a:t>to digest (1) damaged cellular structures, (2) </a:t>
            </a:r>
            <a:r>
              <a:rPr lang="en-GB" sz="2800" dirty="0" smtClean="0">
                <a:latin typeface="Times New Roman" pitchFamily="18" charset="0"/>
                <a:cs typeface="Times New Roman" pitchFamily="18" charset="0"/>
              </a:rPr>
              <a:t>food particles </a:t>
            </a:r>
            <a:r>
              <a:rPr lang="en-GB" sz="2800" dirty="0">
                <a:latin typeface="Times New Roman" pitchFamily="18" charset="0"/>
                <a:cs typeface="Times New Roman" pitchFamily="18" charset="0"/>
              </a:rPr>
              <a:t>that have been ingested by the cell, and (</a:t>
            </a:r>
            <a:r>
              <a:rPr lang="en-GB" sz="2800" dirty="0" smtClean="0">
                <a:latin typeface="Times New Roman" pitchFamily="18" charset="0"/>
                <a:cs typeface="Times New Roman" pitchFamily="18" charset="0"/>
              </a:rPr>
              <a:t>3) unwanted </a:t>
            </a:r>
            <a:r>
              <a:rPr lang="en-GB" sz="2800" dirty="0">
                <a:latin typeface="Times New Roman" pitchFamily="18" charset="0"/>
                <a:cs typeface="Times New Roman" pitchFamily="18" charset="0"/>
              </a:rPr>
              <a:t>matter such as bacteria.</a:t>
            </a:r>
            <a:endParaRPr lang="hi-IN" sz="2800" dirty="0">
              <a:latin typeface="Times New Roman" pitchFamily="18" charset="0"/>
            </a:endParaRPr>
          </a:p>
        </p:txBody>
      </p:sp>
    </p:spTree>
    <p:extLst>
      <p:ext uri="{BB962C8B-B14F-4D97-AF65-F5344CB8AC3E}">
        <p14:creationId xmlns:p14="http://schemas.microsoft.com/office/powerpoint/2010/main" val="643914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019800"/>
          </a:xfrm>
        </p:spPr>
        <p:txBody>
          <a:bodyPr>
            <a:noAutofit/>
          </a:bodyPr>
          <a:lstStyle/>
          <a:p>
            <a:pPr algn="just"/>
            <a:r>
              <a:rPr lang="en-GB" sz="2800" dirty="0">
                <a:latin typeface="Times New Roman" pitchFamily="18" charset="0"/>
                <a:cs typeface="Times New Roman" pitchFamily="18" charset="0"/>
              </a:rPr>
              <a:t>Hydrolytic enzymes are highly concentrated in </a:t>
            </a:r>
            <a:r>
              <a:rPr lang="en-GB" sz="2800" dirty="0" smtClean="0">
                <a:latin typeface="Times New Roman" pitchFamily="18" charset="0"/>
                <a:cs typeface="Times New Roman" pitchFamily="18" charset="0"/>
              </a:rPr>
              <a:t>lysosomes. Ordinarily</a:t>
            </a:r>
            <a:r>
              <a:rPr lang="en-GB" sz="2800" dirty="0">
                <a:latin typeface="Times New Roman" pitchFamily="18" charset="0"/>
                <a:cs typeface="Times New Roman" pitchFamily="18" charset="0"/>
              </a:rPr>
              <a:t>, the membrane surrounding the </a:t>
            </a:r>
            <a:r>
              <a:rPr lang="en-GB" sz="2800" dirty="0" smtClean="0">
                <a:latin typeface="Times New Roman" pitchFamily="18" charset="0"/>
                <a:cs typeface="Times New Roman" pitchFamily="18" charset="0"/>
              </a:rPr>
              <a:t>lysosome prevents </a:t>
            </a:r>
            <a:r>
              <a:rPr lang="en-GB" sz="2800" dirty="0">
                <a:latin typeface="Times New Roman" pitchFamily="18" charset="0"/>
                <a:cs typeface="Times New Roman" pitchFamily="18" charset="0"/>
              </a:rPr>
              <a:t>the enclosed hydrolytic enzymes </a:t>
            </a:r>
            <a:r>
              <a:rPr lang="en-GB" sz="2800" dirty="0" smtClean="0">
                <a:latin typeface="Times New Roman" pitchFamily="18" charset="0"/>
                <a:cs typeface="Times New Roman" pitchFamily="18" charset="0"/>
              </a:rPr>
              <a:t>from coming </a:t>
            </a:r>
            <a:r>
              <a:rPr lang="en-GB" sz="2800" dirty="0">
                <a:latin typeface="Times New Roman" pitchFamily="18" charset="0"/>
                <a:cs typeface="Times New Roman" pitchFamily="18" charset="0"/>
              </a:rPr>
              <a:t>in contact with other substances in the cell </a:t>
            </a:r>
            <a:r>
              <a:rPr lang="en-GB" sz="2800" dirty="0" smtClean="0">
                <a:latin typeface="Times New Roman" pitchFamily="18" charset="0"/>
                <a:cs typeface="Times New Roman" pitchFamily="18" charset="0"/>
              </a:rPr>
              <a:t>and therefore </a:t>
            </a:r>
            <a:r>
              <a:rPr lang="en-GB" sz="2800" dirty="0">
                <a:latin typeface="Times New Roman" pitchFamily="18" charset="0"/>
                <a:cs typeface="Times New Roman" pitchFamily="18" charset="0"/>
              </a:rPr>
              <a:t>prevents their digestive actions. </a:t>
            </a:r>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However</a:t>
            </a:r>
            <a:r>
              <a:rPr lang="en-GB" sz="2800" dirty="0">
                <a:latin typeface="Times New Roman" pitchFamily="18" charset="0"/>
                <a:cs typeface="Times New Roman" pitchFamily="18" charset="0"/>
              </a:rPr>
              <a:t>, </a:t>
            </a:r>
            <a:r>
              <a:rPr lang="en-GB" sz="2800" dirty="0" smtClean="0">
                <a:latin typeface="Times New Roman" pitchFamily="18" charset="0"/>
                <a:cs typeface="Times New Roman" pitchFamily="18" charset="0"/>
              </a:rPr>
              <a:t>some conditions </a:t>
            </a:r>
            <a:r>
              <a:rPr lang="en-GB" sz="2800" dirty="0">
                <a:latin typeface="Times New Roman" pitchFamily="18" charset="0"/>
                <a:cs typeface="Times New Roman" pitchFamily="18" charset="0"/>
              </a:rPr>
              <a:t>of the cell break the membranes of some of </a:t>
            </a:r>
            <a:r>
              <a:rPr lang="en-GB" sz="2800" dirty="0" smtClean="0">
                <a:latin typeface="Times New Roman" pitchFamily="18" charset="0"/>
                <a:cs typeface="Times New Roman" pitchFamily="18" charset="0"/>
              </a:rPr>
              <a:t>the lysosomes</a:t>
            </a:r>
            <a:r>
              <a:rPr lang="en-GB" sz="2800" dirty="0">
                <a:latin typeface="Times New Roman" pitchFamily="18" charset="0"/>
                <a:cs typeface="Times New Roman" pitchFamily="18" charset="0"/>
              </a:rPr>
              <a:t>, allowing release of the digestive </a:t>
            </a:r>
            <a:r>
              <a:rPr lang="en-GB" sz="2800" dirty="0" smtClean="0">
                <a:latin typeface="Times New Roman" pitchFamily="18" charset="0"/>
                <a:cs typeface="Times New Roman" pitchFamily="18" charset="0"/>
              </a:rPr>
              <a:t>enzymes. These </a:t>
            </a:r>
            <a:r>
              <a:rPr lang="en-GB" sz="2800" dirty="0">
                <a:latin typeface="Times New Roman" pitchFamily="18" charset="0"/>
                <a:cs typeface="Times New Roman" pitchFamily="18" charset="0"/>
              </a:rPr>
              <a:t>enzymes then split the organic substances </a:t>
            </a:r>
            <a:r>
              <a:rPr lang="en-GB" sz="2800" dirty="0" smtClean="0">
                <a:latin typeface="Times New Roman" pitchFamily="18" charset="0"/>
                <a:cs typeface="Times New Roman" pitchFamily="18" charset="0"/>
              </a:rPr>
              <a:t>with which </a:t>
            </a:r>
            <a:r>
              <a:rPr lang="en-GB" sz="2800" dirty="0">
                <a:latin typeface="Times New Roman" pitchFamily="18" charset="0"/>
                <a:cs typeface="Times New Roman" pitchFamily="18" charset="0"/>
              </a:rPr>
              <a:t>they come in contact into small, </a:t>
            </a:r>
            <a:r>
              <a:rPr lang="en-GB" sz="2800">
                <a:latin typeface="Times New Roman" pitchFamily="18" charset="0"/>
                <a:cs typeface="Times New Roman" pitchFamily="18" charset="0"/>
              </a:rPr>
              <a:t>highly </a:t>
            </a:r>
            <a:r>
              <a:rPr lang="en-GB" sz="2800" smtClean="0">
                <a:latin typeface="Times New Roman" pitchFamily="18" charset="0"/>
                <a:cs typeface="Times New Roman" pitchFamily="18" charset="0"/>
              </a:rPr>
              <a:t>diffusible substances </a:t>
            </a:r>
            <a:r>
              <a:rPr lang="en-GB" sz="2800" dirty="0">
                <a:latin typeface="Times New Roman" pitchFamily="18" charset="0"/>
                <a:cs typeface="Times New Roman" pitchFamily="18" charset="0"/>
              </a:rPr>
              <a:t>such as amino acids and glucose.</a:t>
            </a:r>
            <a:endParaRPr lang="hi-IN" sz="2800" dirty="0">
              <a:latin typeface="Times New Roman" pitchFamily="18" charset="0"/>
            </a:endParaRPr>
          </a:p>
        </p:txBody>
      </p:sp>
    </p:spTree>
    <p:extLst>
      <p:ext uri="{BB962C8B-B14F-4D97-AF65-F5344CB8AC3E}">
        <p14:creationId xmlns:p14="http://schemas.microsoft.com/office/powerpoint/2010/main" val="1596234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324600"/>
          </a:xfrm>
        </p:spPr>
        <p:txBody>
          <a:bodyPr>
            <a:normAutofit/>
          </a:bodyPr>
          <a:lstStyle/>
          <a:p>
            <a:pPr marL="0" indent="0" algn="just">
              <a:buNone/>
            </a:pPr>
            <a:r>
              <a:rPr lang="en-GB" sz="3600" b="1" dirty="0">
                <a:solidFill>
                  <a:srgbClr val="FF0000"/>
                </a:solidFill>
                <a:latin typeface="Times New Roman" pitchFamily="18" charset="0"/>
              </a:rPr>
              <a:t>Peroxisomes</a:t>
            </a:r>
          </a:p>
          <a:p>
            <a:pPr algn="just"/>
            <a:r>
              <a:rPr lang="en-GB" sz="2800" dirty="0">
                <a:latin typeface="Times New Roman" pitchFamily="18" charset="0"/>
              </a:rPr>
              <a:t>Peroxisomes are similar physically to </a:t>
            </a:r>
            <a:r>
              <a:rPr lang="en-GB" sz="2800" dirty="0" smtClean="0">
                <a:latin typeface="Times New Roman" pitchFamily="18" charset="0"/>
              </a:rPr>
              <a:t>lysosomes </a:t>
            </a:r>
          </a:p>
          <a:p>
            <a:pPr algn="just"/>
            <a:r>
              <a:rPr lang="en-GB" sz="2800" dirty="0" smtClean="0">
                <a:latin typeface="Times New Roman" pitchFamily="18" charset="0"/>
              </a:rPr>
              <a:t>but they are </a:t>
            </a:r>
            <a:r>
              <a:rPr lang="en-GB" sz="2800" dirty="0">
                <a:latin typeface="Times New Roman" pitchFamily="18" charset="0"/>
              </a:rPr>
              <a:t>different in two important ways. </a:t>
            </a:r>
            <a:endParaRPr lang="en-GB" sz="2800" dirty="0" smtClean="0">
              <a:latin typeface="Times New Roman" pitchFamily="18" charset="0"/>
            </a:endParaRPr>
          </a:p>
          <a:p>
            <a:pPr algn="just"/>
            <a:r>
              <a:rPr lang="en-GB" sz="2800" dirty="0" smtClean="0">
                <a:latin typeface="Times New Roman" pitchFamily="18" charset="0"/>
              </a:rPr>
              <a:t>First</a:t>
            </a:r>
            <a:r>
              <a:rPr lang="en-GB" sz="2800" dirty="0">
                <a:latin typeface="Times New Roman" pitchFamily="18" charset="0"/>
              </a:rPr>
              <a:t>, they are </a:t>
            </a:r>
            <a:r>
              <a:rPr lang="en-GB" sz="2800" dirty="0" smtClean="0">
                <a:latin typeface="Times New Roman" pitchFamily="18" charset="0"/>
              </a:rPr>
              <a:t>believed to </a:t>
            </a:r>
            <a:r>
              <a:rPr lang="en-GB" sz="2800" dirty="0">
                <a:latin typeface="Times New Roman" pitchFamily="18" charset="0"/>
              </a:rPr>
              <a:t>be formed by self-replication (or perhaps by </a:t>
            </a:r>
            <a:r>
              <a:rPr lang="en-GB" sz="2800" dirty="0" smtClean="0">
                <a:latin typeface="Times New Roman" pitchFamily="18" charset="0"/>
              </a:rPr>
              <a:t>budding off </a:t>
            </a:r>
            <a:r>
              <a:rPr lang="en-GB" sz="2800" dirty="0">
                <a:latin typeface="Times New Roman" pitchFamily="18" charset="0"/>
              </a:rPr>
              <a:t>from the smooth endoplasmic reticulum) rather </a:t>
            </a:r>
            <a:r>
              <a:rPr lang="en-GB" sz="2800" dirty="0" smtClean="0">
                <a:latin typeface="Times New Roman" pitchFamily="18" charset="0"/>
              </a:rPr>
              <a:t>than from </a:t>
            </a:r>
            <a:r>
              <a:rPr lang="en-GB" sz="2800" dirty="0">
                <a:latin typeface="Times New Roman" pitchFamily="18" charset="0"/>
              </a:rPr>
              <a:t>the Golgi apparatus. </a:t>
            </a:r>
            <a:endParaRPr lang="en-GB" sz="2800" dirty="0" smtClean="0">
              <a:latin typeface="Times New Roman" pitchFamily="18" charset="0"/>
            </a:endParaRPr>
          </a:p>
          <a:p>
            <a:pPr algn="just"/>
            <a:r>
              <a:rPr lang="en-GB" sz="2800" dirty="0" smtClean="0">
                <a:latin typeface="Times New Roman" pitchFamily="18" charset="0"/>
              </a:rPr>
              <a:t>Second</a:t>
            </a:r>
            <a:r>
              <a:rPr lang="en-GB" sz="2800" dirty="0">
                <a:latin typeface="Times New Roman" pitchFamily="18" charset="0"/>
              </a:rPr>
              <a:t>, they contain </a:t>
            </a:r>
            <a:r>
              <a:rPr lang="en-GB" sz="2800" dirty="0" smtClean="0">
                <a:latin typeface="Times New Roman" pitchFamily="18" charset="0"/>
              </a:rPr>
              <a:t>oxidases rather </a:t>
            </a:r>
            <a:r>
              <a:rPr lang="en-GB" sz="2800" dirty="0">
                <a:latin typeface="Times New Roman" pitchFamily="18" charset="0"/>
              </a:rPr>
              <a:t>than hydrolases. Several of the oxidases are </a:t>
            </a:r>
            <a:r>
              <a:rPr lang="en-GB" sz="2800" dirty="0" smtClean="0">
                <a:latin typeface="Times New Roman" pitchFamily="18" charset="0"/>
              </a:rPr>
              <a:t>capable of </a:t>
            </a:r>
            <a:r>
              <a:rPr lang="en-GB" sz="2800" dirty="0">
                <a:latin typeface="Times New Roman" pitchFamily="18" charset="0"/>
              </a:rPr>
              <a:t>combining oxygen with hydrogen ions derived </a:t>
            </a:r>
            <a:r>
              <a:rPr lang="en-GB" sz="2800" dirty="0" smtClean="0">
                <a:latin typeface="Times New Roman" pitchFamily="18" charset="0"/>
              </a:rPr>
              <a:t>from different </a:t>
            </a:r>
            <a:r>
              <a:rPr lang="en-GB" sz="2800" dirty="0">
                <a:latin typeface="Times New Roman" pitchFamily="18" charset="0"/>
              </a:rPr>
              <a:t>intracellular chemicals to form hydrogen </a:t>
            </a:r>
            <a:r>
              <a:rPr lang="en-GB" sz="2800" dirty="0" smtClean="0">
                <a:latin typeface="Times New Roman" pitchFamily="18" charset="0"/>
              </a:rPr>
              <a:t>peroxide (H2O2</a:t>
            </a:r>
            <a:r>
              <a:rPr lang="en-GB" sz="2800" dirty="0">
                <a:latin typeface="Times New Roman" pitchFamily="18" charset="0"/>
              </a:rPr>
              <a:t>).</a:t>
            </a:r>
            <a:endParaRPr lang="hi-IN" sz="2800" dirty="0">
              <a:latin typeface="Times New Roman" pitchFamily="18" charset="0"/>
            </a:endParaRPr>
          </a:p>
        </p:txBody>
      </p:sp>
    </p:spTree>
    <p:extLst>
      <p:ext uri="{BB962C8B-B14F-4D97-AF65-F5344CB8AC3E}">
        <p14:creationId xmlns:p14="http://schemas.microsoft.com/office/powerpoint/2010/main" val="3216102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324600"/>
          </a:xfrm>
        </p:spPr>
        <p:txBody>
          <a:bodyPr>
            <a:normAutofit/>
          </a:bodyPr>
          <a:lstStyle/>
          <a:p>
            <a:r>
              <a:rPr lang="en-GB" sz="3200" dirty="0">
                <a:latin typeface="Times New Roman" pitchFamily="18" charset="0"/>
              </a:rPr>
              <a:t>Hydrogen peroxide is a highly oxidizing </a:t>
            </a:r>
            <a:r>
              <a:rPr lang="en-GB" sz="3200" dirty="0" smtClean="0">
                <a:latin typeface="Times New Roman" pitchFamily="18" charset="0"/>
              </a:rPr>
              <a:t>substance and </a:t>
            </a:r>
            <a:r>
              <a:rPr lang="en-GB" sz="3200" dirty="0">
                <a:latin typeface="Times New Roman" pitchFamily="18" charset="0"/>
              </a:rPr>
              <a:t>is used in association with catalase, </a:t>
            </a:r>
            <a:endParaRPr lang="en-GB" sz="3200" dirty="0" smtClean="0">
              <a:latin typeface="Times New Roman" pitchFamily="18" charset="0"/>
            </a:endParaRPr>
          </a:p>
          <a:p>
            <a:r>
              <a:rPr lang="en-GB" sz="3200" dirty="0" smtClean="0">
                <a:latin typeface="Times New Roman" pitchFamily="18" charset="0"/>
              </a:rPr>
              <a:t>Another oxidase </a:t>
            </a:r>
            <a:r>
              <a:rPr lang="en-GB" sz="3200" dirty="0">
                <a:latin typeface="Times New Roman" pitchFamily="18" charset="0"/>
              </a:rPr>
              <a:t>enzyme present in large quantities in </a:t>
            </a:r>
            <a:r>
              <a:rPr lang="en-GB" sz="3200" dirty="0" smtClean="0">
                <a:latin typeface="Times New Roman" pitchFamily="18" charset="0"/>
              </a:rPr>
              <a:t>peroxisomes, to </a:t>
            </a:r>
            <a:r>
              <a:rPr lang="en-GB" sz="3200" dirty="0">
                <a:latin typeface="Times New Roman" pitchFamily="18" charset="0"/>
              </a:rPr>
              <a:t>oxidize many substances that might </a:t>
            </a:r>
            <a:r>
              <a:rPr lang="en-GB" sz="3200" dirty="0" smtClean="0">
                <a:latin typeface="Times New Roman" pitchFamily="18" charset="0"/>
              </a:rPr>
              <a:t>otherwise be </a:t>
            </a:r>
            <a:r>
              <a:rPr lang="en-GB" sz="3200" dirty="0">
                <a:latin typeface="Times New Roman" pitchFamily="18" charset="0"/>
              </a:rPr>
              <a:t>poisonous to the cell. </a:t>
            </a:r>
            <a:endParaRPr lang="en-GB" sz="3200" dirty="0" smtClean="0">
              <a:latin typeface="Times New Roman" pitchFamily="18" charset="0"/>
            </a:endParaRPr>
          </a:p>
          <a:p>
            <a:r>
              <a:rPr lang="en-GB" sz="3200" dirty="0" smtClean="0">
                <a:latin typeface="Times New Roman" pitchFamily="18" charset="0"/>
              </a:rPr>
              <a:t>For </a:t>
            </a:r>
            <a:r>
              <a:rPr lang="en-GB" sz="3200" dirty="0">
                <a:latin typeface="Times New Roman" pitchFamily="18" charset="0"/>
              </a:rPr>
              <a:t>instance, about half </a:t>
            </a:r>
            <a:r>
              <a:rPr lang="en-GB" sz="3200" dirty="0" smtClean="0">
                <a:latin typeface="Times New Roman" pitchFamily="18" charset="0"/>
              </a:rPr>
              <a:t>the alcohol </a:t>
            </a:r>
            <a:r>
              <a:rPr lang="en-GB" sz="3200" dirty="0">
                <a:latin typeface="Times New Roman" pitchFamily="18" charset="0"/>
              </a:rPr>
              <a:t>a person drinks is detoxified into acetaldehyde </a:t>
            </a:r>
            <a:r>
              <a:rPr lang="en-GB" sz="3200" dirty="0" smtClean="0">
                <a:latin typeface="Times New Roman" pitchFamily="18" charset="0"/>
              </a:rPr>
              <a:t>by the </a:t>
            </a:r>
            <a:r>
              <a:rPr lang="en-GB" sz="3200" dirty="0">
                <a:latin typeface="Times New Roman" pitchFamily="18" charset="0"/>
              </a:rPr>
              <a:t>peroxisomes of the liver cells in this manner. </a:t>
            </a:r>
            <a:endParaRPr lang="en-GB" sz="3200" dirty="0" smtClean="0">
              <a:latin typeface="Times New Roman" pitchFamily="18" charset="0"/>
            </a:endParaRPr>
          </a:p>
          <a:p>
            <a:r>
              <a:rPr lang="en-GB" sz="3200" dirty="0" smtClean="0">
                <a:latin typeface="Times New Roman" pitchFamily="18" charset="0"/>
              </a:rPr>
              <a:t>A major function </a:t>
            </a:r>
            <a:r>
              <a:rPr lang="en-GB" sz="3200" dirty="0">
                <a:latin typeface="Times New Roman" pitchFamily="18" charset="0"/>
              </a:rPr>
              <a:t>of peroxisomes is to catabolize long chain </a:t>
            </a:r>
            <a:r>
              <a:rPr lang="en-GB" sz="3200" dirty="0" smtClean="0">
                <a:latin typeface="Times New Roman" pitchFamily="18" charset="0"/>
              </a:rPr>
              <a:t>fatty acids</a:t>
            </a:r>
            <a:r>
              <a:rPr lang="en-GB" sz="3200" dirty="0">
                <a:latin typeface="Times New Roman" pitchFamily="18" charset="0"/>
              </a:rPr>
              <a:t>.</a:t>
            </a:r>
            <a:endParaRPr lang="hi-IN" sz="3200" dirty="0">
              <a:latin typeface="Times New Roman" pitchFamily="18" charset="0"/>
            </a:endParaRPr>
          </a:p>
        </p:txBody>
      </p:sp>
    </p:spTree>
    <p:extLst>
      <p:ext uri="{BB962C8B-B14F-4D97-AF65-F5344CB8AC3E}">
        <p14:creationId xmlns:p14="http://schemas.microsoft.com/office/powerpoint/2010/main" val="308753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lstStyle/>
          <a:p>
            <a:endParaRPr lang="hi-IN"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20033" t="2140" r="16848" b="161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114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153400" cy="6019800"/>
          </a:xfrm>
        </p:spPr>
        <p:txBody>
          <a:bodyPr>
            <a:normAutofit lnSpcReduction="10000"/>
          </a:bodyPr>
          <a:lstStyle/>
          <a:p>
            <a:pPr marL="0" indent="0" algn="just">
              <a:buNone/>
            </a:pPr>
            <a:r>
              <a:rPr lang="en-GB" sz="3200" b="1" dirty="0">
                <a:solidFill>
                  <a:srgbClr val="FF0000"/>
                </a:solidFill>
                <a:latin typeface="Times New Roman" pitchFamily="18" charset="0"/>
              </a:rPr>
              <a:t>Mitochondria</a:t>
            </a:r>
          </a:p>
          <a:p>
            <a:pPr algn="just"/>
            <a:r>
              <a:rPr lang="en-GB" sz="2800" dirty="0">
                <a:latin typeface="Times New Roman" pitchFamily="18" charset="0"/>
              </a:rPr>
              <a:t>The </a:t>
            </a:r>
            <a:r>
              <a:rPr lang="en-GB" sz="2800" dirty="0" smtClean="0">
                <a:latin typeface="Times New Roman" pitchFamily="18" charset="0"/>
              </a:rPr>
              <a:t>mitochondria are called </a:t>
            </a:r>
            <a:r>
              <a:rPr lang="en-GB" sz="2800" dirty="0">
                <a:latin typeface="Times New Roman" pitchFamily="18" charset="0"/>
              </a:rPr>
              <a:t>the “powerhouses” of the cell. Without them, </a:t>
            </a:r>
            <a:r>
              <a:rPr lang="en-GB" sz="2800" dirty="0" smtClean="0">
                <a:latin typeface="Times New Roman" pitchFamily="18" charset="0"/>
              </a:rPr>
              <a:t>cells would </a:t>
            </a:r>
            <a:r>
              <a:rPr lang="en-GB" sz="2800" dirty="0">
                <a:latin typeface="Times New Roman" pitchFamily="18" charset="0"/>
              </a:rPr>
              <a:t>be unable to extract enough energy from the </a:t>
            </a:r>
            <a:r>
              <a:rPr lang="en-GB" sz="2800" dirty="0" smtClean="0">
                <a:latin typeface="Times New Roman" pitchFamily="18" charset="0"/>
              </a:rPr>
              <a:t>nutrients, and </a:t>
            </a:r>
            <a:r>
              <a:rPr lang="en-GB" sz="2800" dirty="0">
                <a:latin typeface="Times New Roman" pitchFamily="18" charset="0"/>
              </a:rPr>
              <a:t>essentially all cellular functions would cease.</a:t>
            </a:r>
          </a:p>
          <a:p>
            <a:pPr algn="just"/>
            <a:r>
              <a:rPr lang="en-GB" sz="2800" dirty="0">
                <a:latin typeface="Times New Roman" pitchFamily="18" charset="0"/>
              </a:rPr>
              <a:t>Mitochondria are present in all areas of each </a:t>
            </a:r>
            <a:r>
              <a:rPr lang="en-GB" sz="2800" dirty="0" smtClean="0">
                <a:latin typeface="Times New Roman" pitchFamily="18" charset="0"/>
              </a:rPr>
              <a:t>cell’s cytoplasm</a:t>
            </a:r>
            <a:r>
              <a:rPr lang="en-GB" sz="2800" dirty="0">
                <a:latin typeface="Times New Roman" pitchFamily="18" charset="0"/>
              </a:rPr>
              <a:t>, but the total number per cell varies from less</a:t>
            </a:r>
          </a:p>
          <a:p>
            <a:pPr marL="0" indent="0" algn="just">
              <a:buNone/>
            </a:pPr>
            <a:r>
              <a:rPr lang="en-GB" sz="2800" dirty="0" smtClean="0">
                <a:latin typeface="Times New Roman" pitchFamily="18" charset="0"/>
              </a:rPr>
              <a:t> than </a:t>
            </a:r>
            <a:r>
              <a:rPr lang="en-GB" sz="2800" dirty="0">
                <a:latin typeface="Times New Roman" pitchFamily="18" charset="0"/>
              </a:rPr>
              <a:t>a hundred up to several thousand, depending on </a:t>
            </a:r>
            <a:r>
              <a:rPr lang="en-GB" sz="2800" dirty="0" smtClean="0">
                <a:latin typeface="Times New Roman" pitchFamily="18" charset="0"/>
              </a:rPr>
              <a:t>the amount </a:t>
            </a:r>
            <a:r>
              <a:rPr lang="en-GB" sz="2800" dirty="0">
                <a:latin typeface="Times New Roman" pitchFamily="18" charset="0"/>
              </a:rPr>
              <a:t>of energy required by the cell</a:t>
            </a:r>
            <a:r>
              <a:rPr lang="en-GB" sz="2800" dirty="0" smtClean="0">
                <a:latin typeface="Times New Roman" pitchFamily="18" charset="0"/>
              </a:rPr>
              <a:t>.</a:t>
            </a:r>
          </a:p>
          <a:p>
            <a:pPr algn="just"/>
            <a:r>
              <a:rPr lang="en-GB" sz="2800" dirty="0">
                <a:latin typeface="Times New Roman" pitchFamily="18" charset="0"/>
              </a:rPr>
              <a:t>The cardiac </a:t>
            </a:r>
            <a:r>
              <a:rPr lang="en-GB" sz="2800" dirty="0" smtClean="0">
                <a:latin typeface="Times New Roman" pitchFamily="18" charset="0"/>
              </a:rPr>
              <a:t>muscle cells </a:t>
            </a:r>
            <a:r>
              <a:rPr lang="en-GB" sz="2800" dirty="0">
                <a:latin typeface="Times New Roman" pitchFamily="18" charset="0"/>
              </a:rPr>
              <a:t>(</a:t>
            </a:r>
            <a:r>
              <a:rPr lang="en-GB" sz="2800" dirty="0" err="1">
                <a:latin typeface="Times New Roman" pitchFamily="18" charset="0"/>
              </a:rPr>
              <a:t>cardiomyocytes</a:t>
            </a:r>
            <a:r>
              <a:rPr lang="en-GB" sz="2800" dirty="0">
                <a:latin typeface="Times New Roman" pitchFamily="18" charset="0"/>
              </a:rPr>
              <a:t>), for example, use large amounts </a:t>
            </a:r>
            <a:r>
              <a:rPr lang="en-GB" sz="2800" dirty="0" smtClean="0">
                <a:latin typeface="Times New Roman" pitchFamily="18" charset="0"/>
              </a:rPr>
              <a:t>of energy </a:t>
            </a:r>
            <a:r>
              <a:rPr lang="en-GB" sz="2800" dirty="0">
                <a:latin typeface="Times New Roman" pitchFamily="18" charset="0"/>
              </a:rPr>
              <a:t>and have far more mitochondria than do fat </a:t>
            </a:r>
            <a:r>
              <a:rPr lang="en-GB" sz="2800" dirty="0" smtClean="0">
                <a:latin typeface="Times New Roman" pitchFamily="18" charset="0"/>
              </a:rPr>
              <a:t>cells (adipocytes</a:t>
            </a:r>
            <a:r>
              <a:rPr lang="en-GB" sz="2800" dirty="0">
                <a:latin typeface="Times New Roman" pitchFamily="18" charset="0"/>
              </a:rPr>
              <a:t>)</a:t>
            </a:r>
            <a:endParaRPr lang="hi-IN" sz="2800" dirty="0">
              <a:latin typeface="Times New Roman" pitchFamily="18" charset="0"/>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50000" t="45313" r="14335" b="4562"/>
          <a:stretch/>
        </p:blipFill>
        <p:spPr bwMode="auto">
          <a:xfrm>
            <a:off x="4185634" y="66694"/>
            <a:ext cx="4958366" cy="392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9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324600"/>
          </a:xfrm>
        </p:spPr>
        <p:txBody>
          <a:bodyPr>
            <a:normAutofit/>
          </a:bodyPr>
          <a:lstStyle/>
          <a:p>
            <a:pPr algn="just"/>
            <a:r>
              <a:rPr lang="en-GB" sz="2800" dirty="0">
                <a:latin typeface="Times New Roman" pitchFamily="18" charset="0"/>
              </a:rPr>
              <a:t>The basic structure of the mitochondrion, </a:t>
            </a:r>
            <a:r>
              <a:rPr lang="en-GB" sz="2800" dirty="0" smtClean="0">
                <a:latin typeface="Times New Roman" pitchFamily="18" charset="0"/>
              </a:rPr>
              <a:t>is </a:t>
            </a:r>
            <a:r>
              <a:rPr lang="en-GB" sz="2800" dirty="0">
                <a:latin typeface="Times New Roman" pitchFamily="18" charset="0"/>
              </a:rPr>
              <a:t>composed mainly of two lipid </a:t>
            </a:r>
            <a:r>
              <a:rPr lang="en-GB" sz="2800" dirty="0" smtClean="0">
                <a:latin typeface="Times New Roman" pitchFamily="18" charset="0"/>
              </a:rPr>
              <a:t>bilayer–protein </a:t>
            </a:r>
            <a:r>
              <a:rPr lang="en-GB" sz="2800" dirty="0">
                <a:latin typeface="Times New Roman" pitchFamily="18" charset="0"/>
              </a:rPr>
              <a:t>membranes: an outer membrane and an </a:t>
            </a:r>
            <a:r>
              <a:rPr lang="en-GB" sz="2800" dirty="0" smtClean="0">
                <a:latin typeface="Times New Roman" pitchFamily="18" charset="0"/>
              </a:rPr>
              <a:t>inner membrane</a:t>
            </a:r>
            <a:r>
              <a:rPr lang="en-GB" sz="2800" dirty="0">
                <a:latin typeface="Times New Roman" pitchFamily="18" charset="0"/>
              </a:rPr>
              <a:t>. Many </a:t>
            </a:r>
            <a:r>
              <a:rPr lang="en-GB" sz="2800" dirty="0" err="1">
                <a:latin typeface="Times New Roman" pitchFamily="18" charset="0"/>
              </a:rPr>
              <a:t>infoldings</a:t>
            </a:r>
            <a:r>
              <a:rPr lang="en-GB" sz="2800" dirty="0">
                <a:latin typeface="Times New Roman" pitchFamily="18" charset="0"/>
              </a:rPr>
              <a:t> of the inner membrane form shelves or tubules called cristae onto which </a:t>
            </a:r>
            <a:r>
              <a:rPr lang="en-GB" sz="2800" dirty="0" smtClean="0">
                <a:latin typeface="Times New Roman" pitchFamily="18" charset="0"/>
              </a:rPr>
              <a:t>oxidative enzymes </a:t>
            </a:r>
            <a:r>
              <a:rPr lang="en-GB" sz="2800" dirty="0">
                <a:latin typeface="Times New Roman" pitchFamily="18" charset="0"/>
              </a:rPr>
              <a:t>are attached. </a:t>
            </a:r>
            <a:endParaRPr lang="en-GB" sz="2800" dirty="0" smtClean="0">
              <a:latin typeface="Times New Roman" pitchFamily="18" charset="0"/>
            </a:endParaRPr>
          </a:p>
          <a:p>
            <a:pPr algn="just"/>
            <a:r>
              <a:rPr lang="en-GB" sz="2800" dirty="0" smtClean="0">
                <a:latin typeface="Times New Roman" pitchFamily="18" charset="0"/>
              </a:rPr>
              <a:t>The </a:t>
            </a:r>
            <a:r>
              <a:rPr lang="en-GB" sz="2800" dirty="0">
                <a:latin typeface="Times New Roman" pitchFamily="18" charset="0"/>
              </a:rPr>
              <a:t>cristae provide a large </a:t>
            </a:r>
            <a:r>
              <a:rPr lang="en-GB" sz="2800" dirty="0" smtClean="0">
                <a:latin typeface="Times New Roman" pitchFamily="18" charset="0"/>
              </a:rPr>
              <a:t>surface area </a:t>
            </a:r>
            <a:r>
              <a:rPr lang="en-GB" sz="2800" dirty="0">
                <a:latin typeface="Times New Roman" pitchFamily="18" charset="0"/>
              </a:rPr>
              <a:t>for chemical reactions to occur. In addition, the </a:t>
            </a:r>
            <a:r>
              <a:rPr lang="en-GB" sz="2800" dirty="0" smtClean="0">
                <a:latin typeface="Times New Roman" pitchFamily="18" charset="0"/>
              </a:rPr>
              <a:t>inner cavity </a:t>
            </a:r>
            <a:r>
              <a:rPr lang="en-GB" sz="2800" dirty="0">
                <a:latin typeface="Times New Roman" pitchFamily="18" charset="0"/>
              </a:rPr>
              <a:t>of the mitochondrion is filled with a </a:t>
            </a:r>
            <a:r>
              <a:rPr lang="en-GB" sz="2800" dirty="0" smtClean="0">
                <a:latin typeface="Times New Roman" pitchFamily="18" charset="0"/>
              </a:rPr>
              <a:t>matrix that </a:t>
            </a:r>
            <a:r>
              <a:rPr lang="en-GB" sz="2800" dirty="0">
                <a:latin typeface="Times New Roman" pitchFamily="18" charset="0"/>
              </a:rPr>
              <a:t>contains large quantities of dissolved </a:t>
            </a:r>
            <a:r>
              <a:rPr lang="en-GB" sz="2800" dirty="0" smtClean="0">
                <a:latin typeface="Times New Roman" pitchFamily="18" charset="0"/>
              </a:rPr>
              <a:t>enzymes that </a:t>
            </a:r>
            <a:r>
              <a:rPr lang="en-GB" sz="2800" dirty="0">
                <a:latin typeface="Times New Roman" pitchFamily="18" charset="0"/>
              </a:rPr>
              <a:t>are necessary for extracting energy from nutrients</a:t>
            </a:r>
            <a:r>
              <a:rPr lang="en-GB" sz="2800" dirty="0" smtClean="0">
                <a:latin typeface="Times New Roman" pitchFamily="18" charset="0"/>
              </a:rPr>
              <a:t>.</a:t>
            </a:r>
          </a:p>
          <a:p>
            <a:pPr algn="just"/>
            <a:r>
              <a:rPr lang="en-GB" sz="2800" dirty="0">
                <a:latin typeface="Times New Roman" pitchFamily="18" charset="0"/>
              </a:rPr>
              <a:t>Mitochondria are self-replicative, which means </a:t>
            </a:r>
            <a:r>
              <a:rPr lang="en-GB" sz="2800" dirty="0" smtClean="0">
                <a:latin typeface="Times New Roman" pitchFamily="18" charset="0"/>
              </a:rPr>
              <a:t>that one </a:t>
            </a:r>
            <a:r>
              <a:rPr lang="en-GB" sz="2800" dirty="0">
                <a:latin typeface="Times New Roman" pitchFamily="18" charset="0"/>
              </a:rPr>
              <a:t>mitochondrion can form a second </a:t>
            </a:r>
            <a:r>
              <a:rPr lang="en-GB" sz="2800" dirty="0" smtClean="0">
                <a:latin typeface="Times New Roman" pitchFamily="18" charset="0"/>
              </a:rPr>
              <a:t>one whenever </a:t>
            </a:r>
            <a:r>
              <a:rPr lang="en-GB" sz="2800" dirty="0">
                <a:latin typeface="Times New Roman" pitchFamily="18" charset="0"/>
              </a:rPr>
              <a:t>there is a need in the cell for </a:t>
            </a:r>
            <a:r>
              <a:rPr lang="en-GB" sz="2800" dirty="0" smtClean="0">
                <a:latin typeface="Times New Roman" pitchFamily="18" charset="0"/>
              </a:rPr>
              <a:t>increased amounts </a:t>
            </a:r>
            <a:r>
              <a:rPr lang="en-GB" sz="2800" dirty="0">
                <a:latin typeface="Times New Roman" pitchFamily="18" charset="0"/>
              </a:rPr>
              <a:t>of ATP.</a:t>
            </a:r>
          </a:p>
          <a:p>
            <a:pPr algn="just"/>
            <a:endParaRPr lang="hi-IN" sz="2800" dirty="0">
              <a:latin typeface="Times New Roman" pitchFamily="18" charset="0"/>
            </a:endParaRPr>
          </a:p>
        </p:txBody>
      </p:sp>
    </p:spTree>
    <p:extLst>
      <p:ext uri="{BB962C8B-B14F-4D97-AF65-F5344CB8AC3E}">
        <p14:creationId xmlns:p14="http://schemas.microsoft.com/office/powerpoint/2010/main" val="376778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248400"/>
          </a:xfrm>
        </p:spPr>
        <p:txBody>
          <a:bodyPr>
            <a:normAutofit lnSpcReduction="10000"/>
          </a:bodyPr>
          <a:lstStyle/>
          <a:p>
            <a:pPr marL="0" indent="0" algn="just">
              <a:buNone/>
            </a:pPr>
            <a:r>
              <a:rPr lang="en-GB" sz="2800" b="1" dirty="0">
                <a:solidFill>
                  <a:srgbClr val="FF0000"/>
                </a:solidFill>
                <a:latin typeface="Times New Roman" pitchFamily="18" charset="0"/>
              </a:rPr>
              <a:t>Cell Cytoskeleton—Filament </a:t>
            </a:r>
            <a:r>
              <a:rPr lang="en-GB" sz="2800" b="1" dirty="0" smtClean="0">
                <a:solidFill>
                  <a:srgbClr val="FF0000"/>
                </a:solidFill>
                <a:latin typeface="Times New Roman" pitchFamily="18" charset="0"/>
              </a:rPr>
              <a:t>and Tubular </a:t>
            </a:r>
            <a:r>
              <a:rPr lang="en-GB" sz="2800" b="1" dirty="0">
                <a:solidFill>
                  <a:srgbClr val="FF0000"/>
                </a:solidFill>
                <a:latin typeface="Times New Roman" pitchFamily="18" charset="0"/>
              </a:rPr>
              <a:t>Structures</a:t>
            </a:r>
          </a:p>
          <a:p>
            <a:pPr algn="just"/>
            <a:r>
              <a:rPr lang="en-GB" sz="2800" dirty="0">
                <a:latin typeface="Times New Roman" pitchFamily="18" charset="0"/>
              </a:rPr>
              <a:t>The cell cytoskeleton is a network of </a:t>
            </a:r>
            <a:r>
              <a:rPr lang="en-GB" sz="2800" dirty="0" err="1">
                <a:latin typeface="Times New Roman" pitchFamily="18" charset="0"/>
              </a:rPr>
              <a:t>fibrillar</a:t>
            </a:r>
            <a:r>
              <a:rPr lang="en-GB" sz="2800" dirty="0">
                <a:latin typeface="Times New Roman" pitchFamily="18" charset="0"/>
              </a:rPr>
              <a:t> </a:t>
            </a:r>
            <a:r>
              <a:rPr lang="en-GB" sz="2800" dirty="0" smtClean="0">
                <a:latin typeface="Times New Roman" pitchFamily="18" charset="0"/>
              </a:rPr>
              <a:t>proteins organized </a:t>
            </a:r>
            <a:r>
              <a:rPr lang="en-GB" sz="2800" dirty="0">
                <a:latin typeface="Times New Roman" pitchFamily="18" charset="0"/>
              </a:rPr>
              <a:t>into filaments or tubules. </a:t>
            </a:r>
            <a:endParaRPr lang="en-GB" sz="2800" dirty="0" smtClean="0">
              <a:latin typeface="Times New Roman" pitchFamily="18" charset="0"/>
            </a:endParaRPr>
          </a:p>
          <a:p>
            <a:pPr algn="just"/>
            <a:r>
              <a:rPr lang="en-GB" sz="2800" dirty="0" smtClean="0">
                <a:latin typeface="Times New Roman" pitchFamily="18" charset="0"/>
              </a:rPr>
              <a:t>These </a:t>
            </a:r>
            <a:r>
              <a:rPr lang="en-GB" sz="2800" dirty="0">
                <a:latin typeface="Times New Roman" pitchFamily="18" charset="0"/>
              </a:rPr>
              <a:t>originate </a:t>
            </a:r>
            <a:r>
              <a:rPr lang="en-GB" sz="2800" dirty="0" smtClean="0">
                <a:latin typeface="Times New Roman" pitchFamily="18" charset="0"/>
              </a:rPr>
              <a:t>as precursor </a:t>
            </a:r>
            <a:r>
              <a:rPr lang="en-GB" sz="2800" dirty="0">
                <a:latin typeface="Times New Roman" pitchFamily="18" charset="0"/>
              </a:rPr>
              <a:t>protein molecules synthesized by ribosomes </a:t>
            </a:r>
            <a:r>
              <a:rPr lang="en-GB" sz="2800" dirty="0" smtClean="0">
                <a:latin typeface="Times New Roman" pitchFamily="18" charset="0"/>
              </a:rPr>
              <a:t>in the </a:t>
            </a:r>
            <a:r>
              <a:rPr lang="en-GB" sz="2800" dirty="0">
                <a:latin typeface="Times New Roman" pitchFamily="18" charset="0"/>
              </a:rPr>
              <a:t>cytoplasm. The precursor molecules then </a:t>
            </a:r>
            <a:r>
              <a:rPr lang="en-GB" sz="2800" dirty="0" smtClean="0">
                <a:latin typeface="Times New Roman" pitchFamily="18" charset="0"/>
              </a:rPr>
              <a:t>polymerize to </a:t>
            </a:r>
            <a:r>
              <a:rPr lang="en-GB" sz="2800" dirty="0">
                <a:latin typeface="Times New Roman" pitchFamily="18" charset="0"/>
              </a:rPr>
              <a:t>form filaments. As an example, large numbers of </a:t>
            </a:r>
            <a:r>
              <a:rPr lang="en-GB" sz="2800" dirty="0" smtClean="0">
                <a:latin typeface="Times New Roman" pitchFamily="18" charset="0"/>
              </a:rPr>
              <a:t>actin filaments </a:t>
            </a:r>
            <a:r>
              <a:rPr lang="en-GB" sz="2800" dirty="0">
                <a:latin typeface="Times New Roman" pitchFamily="18" charset="0"/>
              </a:rPr>
              <a:t>frequently occur in the outer zone of the </a:t>
            </a:r>
            <a:r>
              <a:rPr lang="en-GB" sz="2800" dirty="0" smtClean="0">
                <a:latin typeface="Times New Roman" pitchFamily="18" charset="0"/>
              </a:rPr>
              <a:t>cytoplasm, called </a:t>
            </a:r>
            <a:r>
              <a:rPr lang="en-GB" sz="2800" dirty="0">
                <a:latin typeface="Times New Roman" pitchFamily="18" charset="0"/>
              </a:rPr>
              <a:t>the ectoplasm, to form an elastic support </a:t>
            </a:r>
            <a:r>
              <a:rPr lang="en-GB" sz="2800" dirty="0" smtClean="0">
                <a:latin typeface="Times New Roman" pitchFamily="18" charset="0"/>
              </a:rPr>
              <a:t>for the </a:t>
            </a:r>
            <a:r>
              <a:rPr lang="en-GB" sz="2800" dirty="0">
                <a:latin typeface="Times New Roman" pitchFamily="18" charset="0"/>
              </a:rPr>
              <a:t>cell membrane</a:t>
            </a:r>
            <a:r>
              <a:rPr lang="en-GB" sz="2800" dirty="0" smtClean="0">
                <a:latin typeface="Times New Roman" pitchFamily="18" charset="0"/>
              </a:rPr>
              <a:t>.</a:t>
            </a:r>
          </a:p>
          <a:p>
            <a:pPr algn="just"/>
            <a:r>
              <a:rPr lang="en-GB" sz="2800" dirty="0" smtClean="0">
                <a:latin typeface="Times New Roman" pitchFamily="18" charset="0"/>
              </a:rPr>
              <a:t> </a:t>
            </a:r>
            <a:r>
              <a:rPr lang="en-GB" sz="2800" dirty="0">
                <a:latin typeface="Times New Roman" pitchFamily="18" charset="0"/>
              </a:rPr>
              <a:t>Also, in muscle cells, actin and </a:t>
            </a:r>
            <a:r>
              <a:rPr lang="en-GB" sz="2800" dirty="0" smtClean="0">
                <a:latin typeface="Times New Roman" pitchFamily="18" charset="0"/>
              </a:rPr>
              <a:t>myosin filaments </a:t>
            </a:r>
            <a:r>
              <a:rPr lang="en-GB" sz="2800" dirty="0">
                <a:latin typeface="Times New Roman" pitchFamily="18" charset="0"/>
              </a:rPr>
              <a:t>are organized into a special contractile </a:t>
            </a:r>
            <a:r>
              <a:rPr lang="en-GB" sz="2800" dirty="0" smtClean="0">
                <a:latin typeface="Times New Roman" pitchFamily="18" charset="0"/>
              </a:rPr>
              <a:t>machine that </a:t>
            </a:r>
            <a:r>
              <a:rPr lang="en-GB" sz="2800" dirty="0">
                <a:latin typeface="Times New Roman" pitchFamily="18" charset="0"/>
              </a:rPr>
              <a:t>is the basis for muscle </a:t>
            </a:r>
            <a:r>
              <a:rPr lang="en-GB" sz="2800" dirty="0" smtClean="0">
                <a:latin typeface="Times New Roman" pitchFamily="18" charset="0"/>
              </a:rPr>
              <a:t>contraction tubulin </a:t>
            </a:r>
            <a:r>
              <a:rPr lang="en-GB" sz="2800" dirty="0">
                <a:latin typeface="Times New Roman" pitchFamily="18" charset="0"/>
              </a:rPr>
              <a:t>molecules is used in all cells to </a:t>
            </a:r>
            <a:r>
              <a:rPr lang="en-GB" sz="2800" dirty="0" smtClean="0">
                <a:latin typeface="Times New Roman" pitchFamily="18" charset="0"/>
              </a:rPr>
              <a:t>construct strong </a:t>
            </a:r>
            <a:r>
              <a:rPr lang="en-GB" sz="2800" dirty="0">
                <a:latin typeface="Times New Roman" pitchFamily="18" charset="0"/>
              </a:rPr>
              <a:t>tubular structures, the microtubules</a:t>
            </a:r>
            <a:r>
              <a:rPr lang="en-GB" sz="2800" dirty="0" smtClean="0">
                <a:latin typeface="Times New Roman" pitchFamily="18" charset="0"/>
              </a:rPr>
              <a:t>.</a:t>
            </a:r>
          </a:p>
          <a:p>
            <a:pPr algn="just"/>
            <a:endParaRPr lang="en-GB" sz="2800" dirty="0">
              <a:latin typeface="Times New Roman" pitchFamily="18" charset="0"/>
            </a:endParaRPr>
          </a:p>
          <a:p>
            <a:pPr algn="just"/>
            <a:endParaRPr lang="hi-IN" sz="2800" dirty="0">
              <a:latin typeface="Times New Roman" pitchFamily="18" charset="0"/>
            </a:endParaRPr>
          </a:p>
        </p:txBody>
      </p:sp>
    </p:spTree>
    <p:extLst>
      <p:ext uri="{BB962C8B-B14F-4D97-AF65-F5344CB8AC3E}">
        <p14:creationId xmlns:p14="http://schemas.microsoft.com/office/powerpoint/2010/main" val="2211409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096000"/>
          </a:xfrm>
        </p:spPr>
        <p:txBody>
          <a:bodyPr>
            <a:normAutofit/>
          </a:bodyPr>
          <a:lstStyle/>
          <a:p>
            <a:pPr algn="just"/>
            <a:r>
              <a:rPr lang="en-GB" sz="2800" dirty="0">
                <a:latin typeface="Times New Roman" pitchFamily="18" charset="0"/>
              </a:rPr>
              <a:t>Thus, a primary function of microtubules is to act as </a:t>
            </a:r>
            <a:r>
              <a:rPr lang="en-GB" sz="2800" dirty="0" smtClean="0">
                <a:latin typeface="Times New Roman" pitchFamily="18" charset="0"/>
              </a:rPr>
              <a:t>a cytoskeleton</a:t>
            </a:r>
            <a:r>
              <a:rPr lang="en-GB" sz="2800" dirty="0">
                <a:latin typeface="Times New Roman" pitchFamily="18" charset="0"/>
              </a:rPr>
              <a:t>, providing rigid physical structures for </a:t>
            </a:r>
            <a:r>
              <a:rPr lang="en-GB" sz="2800" dirty="0" smtClean="0">
                <a:latin typeface="Times New Roman" pitchFamily="18" charset="0"/>
              </a:rPr>
              <a:t>certain parts </a:t>
            </a:r>
            <a:r>
              <a:rPr lang="en-GB" sz="2800" dirty="0">
                <a:latin typeface="Times New Roman" pitchFamily="18" charset="0"/>
              </a:rPr>
              <a:t>of cells. The cytoskeleton of the cell not only </a:t>
            </a:r>
            <a:r>
              <a:rPr lang="en-GB" sz="2800" dirty="0" smtClean="0">
                <a:latin typeface="Times New Roman" pitchFamily="18" charset="0"/>
              </a:rPr>
              <a:t>determines cell </a:t>
            </a:r>
            <a:r>
              <a:rPr lang="en-GB" sz="2800" dirty="0">
                <a:latin typeface="Times New Roman" pitchFamily="18" charset="0"/>
              </a:rPr>
              <a:t>shape but also participates in cell </a:t>
            </a:r>
            <a:r>
              <a:rPr lang="en-GB" sz="2800" dirty="0" smtClean="0">
                <a:latin typeface="Times New Roman" pitchFamily="18" charset="0"/>
              </a:rPr>
              <a:t>division, allows </a:t>
            </a:r>
            <a:r>
              <a:rPr lang="en-GB" sz="2800" dirty="0">
                <a:latin typeface="Times New Roman" pitchFamily="18" charset="0"/>
              </a:rPr>
              <a:t>cells to move, and provides a track-like system </a:t>
            </a:r>
            <a:r>
              <a:rPr lang="en-GB" sz="2800" dirty="0" smtClean="0">
                <a:latin typeface="Times New Roman" pitchFamily="18" charset="0"/>
              </a:rPr>
              <a:t>that directs </a:t>
            </a:r>
            <a:r>
              <a:rPr lang="en-GB" sz="2800" dirty="0">
                <a:latin typeface="Times New Roman" pitchFamily="18" charset="0"/>
              </a:rPr>
              <a:t>the movement of organelles within the cells.</a:t>
            </a:r>
            <a:endParaRPr lang="hi-IN" sz="2800" dirty="0">
              <a:latin typeface="Times New Roman" pitchFamily="18"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67" t="-2524" r="7251" b="42377"/>
          <a:stretch/>
        </p:blipFill>
        <p:spPr bwMode="auto">
          <a:xfrm>
            <a:off x="1752600" y="2743200"/>
            <a:ext cx="6781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79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096000"/>
          </a:xfrm>
        </p:spPr>
        <p:txBody>
          <a:bodyPr>
            <a:normAutofit/>
          </a:bodyPr>
          <a:lstStyle/>
          <a:p>
            <a:pPr marL="0" indent="0" algn="just">
              <a:buNone/>
            </a:pPr>
            <a:r>
              <a:rPr lang="en-GB" sz="2800" b="1" dirty="0">
                <a:solidFill>
                  <a:srgbClr val="FF0000"/>
                </a:solidFill>
                <a:latin typeface="Times New Roman" pitchFamily="18" charset="0"/>
              </a:rPr>
              <a:t>Nucleus</a:t>
            </a:r>
          </a:p>
          <a:p>
            <a:pPr algn="just"/>
            <a:r>
              <a:rPr lang="en-GB" dirty="0">
                <a:latin typeface="Times New Roman" pitchFamily="18" charset="0"/>
              </a:rPr>
              <a:t>The nucleus, which is the control </a:t>
            </a:r>
            <a:r>
              <a:rPr lang="en-GB" dirty="0" err="1">
                <a:latin typeface="Times New Roman" pitchFamily="18" charset="0"/>
              </a:rPr>
              <a:t>center</a:t>
            </a:r>
            <a:r>
              <a:rPr lang="en-GB" dirty="0">
                <a:latin typeface="Times New Roman" pitchFamily="18" charset="0"/>
              </a:rPr>
              <a:t> of the cell, </a:t>
            </a:r>
            <a:r>
              <a:rPr lang="en-GB" dirty="0" smtClean="0">
                <a:latin typeface="Times New Roman" pitchFamily="18" charset="0"/>
              </a:rPr>
              <a:t>sends messages </a:t>
            </a:r>
            <a:r>
              <a:rPr lang="en-GB" dirty="0">
                <a:latin typeface="Times New Roman" pitchFamily="18" charset="0"/>
              </a:rPr>
              <a:t>to the cell to grow and mature, to replicate, </a:t>
            </a:r>
            <a:r>
              <a:rPr lang="en-GB" dirty="0" smtClean="0">
                <a:latin typeface="Times New Roman" pitchFamily="18" charset="0"/>
              </a:rPr>
              <a:t>or to </a:t>
            </a:r>
            <a:r>
              <a:rPr lang="en-GB" dirty="0">
                <a:latin typeface="Times New Roman" pitchFamily="18" charset="0"/>
              </a:rPr>
              <a:t>die. </a:t>
            </a:r>
            <a:endParaRPr lang="en-GB" dirty="0" smtClean="0">
              <a:latin typeface="Times New Roman" pitchFamily="18" charset="0"/>
            </a:endParaRPr>
          </a:p>
          <a:p>
            <a:pPr algn="just"/>
            <a:r>
              <a:rPr lang="en-GB" dirty="0" smtClean="0">
                <a:latin typeface="Times New Roman" pitchFamily="18" charset="0"/>
              </a:rPr>
              <a:t>Briefly</a:t>
            </a:r>
            <a:r>
              <a:rPr lang="en-GB" dirty="0">
                <a:latin typeface="Times New Roman" pitchFamily="18" charset="0"/>
              </a:rPr>
              <a:t>, the nucleus contains large quantities </a:t>
            </a:r>
            <a:r>
              <a:rPr lang="en-GB" dirty="0" smtClean="0">
                <a:latin typeface="Times New Roman" pitchFamily="18" charset="0"/>
              </a:rPr>
              <a:t>of DNA</a:t>
            </a:r>
            <a:r>
              <a:rPr lang="en-GB" dirty="0">
                <a:latin typeface="Times New Roman" pitchFamily="18" charset="0"/>
              </a:rPr>
              <a:t>, which comprise the genes. The genes determine </a:t>
            </a:r>
            <a:r>
              <a:rPr lang="en-GB" dirty="0" smtClean="0">
                <a:latin typeface="Times New Roman" pitchFamily="18" charset="0"/>
              </a:rPr>
              <a:t>the characteristics </a:t>
            </a:r>
            <a:r>
              <a:rPr lang="en-GB" dirty="0">
                <a:latin typeface="Times New Roman" pitchFamily="18" charset="0"/>
              </a:rPr>
              <a:t>of the cell’s proteins, including the </a:t>
            </a:r>
            <a:r>
              <a:rPr lang="en-GB" dirty="0" smtClean="0">
                <a:latin typeface="Times New Roman" pitchFamily="18" charset="0"/>
              </a:rPr>
              <a:t>structural proteins</a:t>
            </a:r>
            <a:r>
              <a:rPr lang="en-GB" dirty="0">
                <a:latin typeface="Times New Roman" pitchFamily="18" charset="0"/>
              </a:rPr>
              <a:t>, as well as the intracellular enzymes </a:t>
            </a:r>
            <a:r>
              <a:rPr lang="en-GB" dirty="0" smtClean="0">
                <a:latin typeface="Times New Roman" pitchFamily="18" charset="0"/>
              </a:rPr>
              <a:t>that control </a:t>
            </a:r>
            <a:r>
              <a:rPr lang="en-GB" dirty="0">
                <a:latin typeface="Times New Roman" pitchFamily="18" charset="0"/>
              </a:rPr>
              <a:t>cytoplasmic and nuclear activities.</a:t>
            </a:r>
            <a:endParaRPr lang="hi-IN" dirty="0">
              <a:latin typeface="Times New Roman" pitchFamily="18" charset="0"/>
            </a:endParaRP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8006" t="1693" r="51431" b="47815"/>
          <a:stretch/>
        </p:blipFill>
        <p:spPr bwMode="auto">
          <a:xfrm>
            <a:off x="1752600" y="3276600"/>
            <a:ext cx="5638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0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324600"/>
          </a:xfrm>
        </p:spPr>
        <p:txBody>
          <a:bodyPr>
            <a:normAutofit/>
          </a:bodyPr>
          <a:lstStyle/>
          <a:p>
            <a:pPr algn="just"/>
            <a:r>
              <a:rPr lang="en-GB" sz="2800" dirty="0">
                <a:latin typeface="Times New Roman" pitchFamily="18" charset="0"/>
              </a:rPr>
              <a:t>The genes also control and promote </a:t>
            </a:r>
            <a:r>
              <a:rPr lang="en-GB" sz="2800" dirty="0" smtClean="0">
                <a:latin typeface="Times New Roman" pitchFamily="18" charset="0"/>
              </a:rPr>
              <a:t>reproduction of </a:t>
            </a:r>
            <a:r>
              <a:rPr lang="en-GB" sz="2800" dirty="0">
                <a:latin typeface="Times New Roman" pitchFamily="18" charset="0"/>
              </a:rPr>
              <a:t>the cell. The genes first reproduce to create two </a:t>
            </a:r>
            <a:r>
              <a:rPr lang="en-GB" sz="2800" dirty="0" smtClean="0">
                <a:latin typeface="Times New Roman" pitchFamily="18" charset="0"/>
              </a:rPr>
              <a:t>identical sets </a:t>
            </a:r>
            <a:r>
              <a:rPr lang="en-GB" sz="2800" dirty="0">
                <a:latin typeface="Times New Roman" pitchFamily="18" charset="0"/>
              </a:rPr>
              <a:t>of genes; then the cell splits by a special </a:t>
            </a:r>
            <a:r>
              <a:rPr lang="en-GB" sz="2800" dirty="0" smtClean="0">
                <a:latin typeface="Times New Roman" pitchFamily="18" charset="0"/>
              </a:rPr>
              <a:t>process called </a:t>
            </a:r>
            <a:r>
              <a:rPr lang="en-GB" sz="2800" dirty="0">
                <a:latin typeface="Times New Roman" pitchFamily="18" charset="0"/>
              </a:rPr>
              <a:t>mitosis to form two daughter cells, each of </a:t>
            </a:r>
            <a:r>
              <a:rPr lang="en-GB" sz="2800" dirty="0" smtClean="0">
                <a:latin typeface="Times New Roman" pitchFamily="18" charset="0"/>
              </a:rPr>
              <a:t>which receives </a:t>
            </a:r>
            <a:r>
              <a:rPr lang="en-GB" sz="2800" dirty="0">
                <a:latin typeface="Times New Roman" pitchFamily="18" charset="0"/>
              </a:rPr>
              <a:t>one of the two sets of DNA genes</a:t>
            </a:r>
            <a:r>
              <a:rPr lang="en-GB" sz="2800" dirty="0" smtClean="0">
                <a:latin typeface="Times New Roman" pitchFamily="18" charset="0"/>
              </a:rPr>
              <a:t>.</a:t>
            </a:r>
          </a:p>
          <a:p>
            <a:pPr algn="just"/>
            <a:r>
              <a:rPr lang="en-GB" sz="2800" dirty="0">
                <a:latin typeface="Times New Roman" pitchFamily="18" charset="0"/>
              </a:rPr>
              <a:t>The nuclear membrane, also </a:t>
            </a:r>
            <a:r>
              <a:rPr lang="en-GB" sz="2800" dirty="0" smtClean="0">
                <a:latin typeface="Times New Roman" pitchFamily="18" charset="0"/>
              </a:rPr>
              <a:t>called the </a:t>
            </a:r>
            <a:r>
              <a:rPr lang="en-GB" sz="2800" dirty="0">
                <a:latin typeface="Times New Roman" pitchFamily="18" charset="0"/>
              </a:rPr>
              <a:t>nuclear envelope, is actually two separate </a:t>
            </a:r>
            <a:r>
              <a:rPr lang="en-GB" sz="2800" dirty="0" smtClean="0">
                <a:latin typeface="Times New Roman" pitchFamily="18" charset="0"/>
              </a:rPr>
              <a:t>bilayer membranes</a:t>
            </a:r>
            <a:r>
              <a:rPr lang="en-GB" sz="2800" dirty="0">
                <a:latin typeface="Times New Roman" pitchFamily="18" charset="0"/>
              </a:rPr>
              <a:t>, one inside the other. The outer membrane is continuous with the endoplasmic reticulum of the cell cytoplasm, The nuclear membrane is penetrated by several </a:t>
            </a:r>
            <a:r>
              <a:rPr lang="en-GB" sz="2800" dirty="0" smtClean="0">
                <a:latin typeface="Times New Roman" pitchFamily="18" charset="0"/>
              </a:rPr>
              <a:t>thousand nuclear </a:t>
            </a:r>
            <a:r>
              <a:rPr lang="en-GB" sz="2800" dirty="0">
                <a:latin typeface="Times New Roman" pitchFamily="18" charset="0"/>
              </a:rPr>
              <a:t>pores. Large complexes of protein </a:t>
            </a:r>
            <a:r>
              <a:rPr lang="en-GB" sz="2800" dirty="0" smtClean="0">
                <a:latin typeface="Times New Roman" pitchFamily="18" charset="0"/>
              </a:rPr>
              <a:t>molecules are </a:t>
            </a:r>
            <a:r>
              <a:rPr lang="en-GB" sz="2800" dirty="0">
                <a:latin typeface="Times New Roman" pitchFamily="18" charset="0"/>
              </a:rPr>
              <a:t>attached at the edges of the pores</a:t>
            </a:r>
            <a:endParaRPr lang="hi-IN" sz="2800" dirty="0">
              <a:latin typeface="Times New Roman" pitchFamily="18" charset="0"/>
            </a:endParaRPr>
          </a:p>
        </p:txBody>
      </p:sp>
    </p:spTree>
    <p:extLst>
      <p:ext uri="{BB962C8B-B14F-4D97-AF65-F5344CB8AC3E}">
        <p14:creationId xmlns:p14="http://schemas.microsoft.com/office/powerpoint/2010/main" val="1117317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248400"/>
          </a:xfrm>
        </p:spPr>
        <p:txBody>
          <a:bodyPr>
            <a:normAutofit fontScale="85000" lnSpcReduction="20000"/>
          </a:bodyPr>
          <a:lstStyle/>
          <a:p>
            <a:pPr algn="just"/>
            <a:r>
              <a:rPr lang="en-GB" sz="2800" b="1" dirty="0">
                <a:solidFill>
                  <a:srgbClr val="FF0000"/>
                </a:solidFill>
                <a:latin typeface="Times New Roman" pitchFamily="18" charset="0"/>
              </a:rPr>
              <a:t>FUNCTIONAL SYSTEMS OF THE </a:t>
            </a:r>
            <a:r>
              <a:rPr lang="en-GB" sz="2800" b="1" dirty="0" smtClean="0">
                <a:solidFill>
                  <a:srgbClr val="FF0000"/>
                </a:solidFill>
                <a:latin typeface="Times New Roman" pitchFamily="18" charset="0"/>
              </a:rPr>
              <a:t>CELL</a:t>
            </a:r>
          </a:p>
          <a:p>
            <a:pPr algn="just"/>
            <a:r>
              <a:rPr lang="en-GB" sz="3300" b="1" dirty="0">
                <a:solidFill>
                  <a:srgbClr val="FF0000"/>
                </a:solidFill>
                <a:latin typeface="Times New Roman" pitchFamily="18" charset="0"/>
              </a:rPr>
              <a:t>INGESTION BY THE CELL—ENDOCYTOSIS</a:t>
            </a:r>
          </a:p>
          <a:p>
            <a:pPr algn="just"/>
            <a:r>
              <a:rPr lang="en-GB" sz="3300" dirty="0">
                <a:latin typeface="Times New Roman" pitchFamily="18" charset="0"/>
              </a:rPr>
              <a:t>If a cell is to live and grow and reproduce, it must </a:t>
            </a:r>
            <a:r>
              <a:rPr lang="en-GB" sz="3300" dirty="0" smtClean="0">
                <a:latin typeface="Times New Roman" pitchFamily="18" charset="0"/>
              </a:rPr>
              <a:t>obtain nutrients </a:t>
            </a:r>
            <a:r>
              <a:rPr lang="en-GB" sz="3300" dirty="0">
                <a:latin typeface="Times New Roman" pitchFamily="18" charset="0"/>
              </a:rPr>
              <a:t>and other substances from the </a:t>
            </a:r>
            <a:r>
              <a:rPr lang="en-GB" sz="3300" dirty="0" smtClean="0">
                <a:latin typeface="Times New Roman" pitchFamily="18" charset="0"/>
              </a:rPr>
              <a:t>surrounding fluids</a:t>
            </a:r>
            <a:r>
              <a:rPr lang="en-GB" sz="3300" dirty="0">
                <a:latin typeface="Times New Roman" pitchFamily="18" charset="0"/>
              </a:rPr>
              <a:t>. Most substances pass through the cell </a:t>
            </a:r>
            <a:r>
              <a:rPr lang="en-GB" sz="3300" dirty="0" smtClean="0">
                <a:latin typeface="Times New Roman" pitchFamily="18" charset="0"/>
              </a:rPr>
              <a:t>membrane by </a:t>
            </a:r>
            <a:r>
              <a:rPr lang="en-GB" sz="3300" dirty="0">
                <a:latin typeface="Times New Roman" pitchFamily="18" charset="0"/>
              </a:rPr>
              <a:t>diffusion and active transport.</a:t>
            </a:r>
          </a:p>
          <a:p>
            <a:pPr algn="just"/>
            <a:r>
              <a:rPr lang="en-GB" sz="3300" dirty="0">
                <a:latin typeface="Times New Roman" pitchFamily="18" charset="0"/>
              </a:rPr>
              <a:t>Diffusion involves simple movement through </a:t>
            </a:r>
            <a:r>
              <a:rPr lang="en-GB" sz="3300" dirty="0" smtClean="0">
                <a:latin typeface="Times New Roman" pitchFamily="18" charset="0"/>
              </a:rPr>
              <a:t>the membrane </a:t>
            </a:r>
            <a:r>
              <a:rPr lang="en-GB" sz="3300" dirty="0">
                <a:latin typeface="Times New Roman" pitchFamily="18" charset="0"/>
              </a:rPr>
              <a:t>caused by the random motion of the </a:t>
            </a:r>
            <a:r>
              <a:rPr lang="en-GB" sz="3300" dirty="0" smtClean="0">
                <a:latin typeface="Times New Roman" pitchFamily="18" charset="0"/>
              </a:rPr>
              <a:t>molecules of </a:t>
            </a:r>
            <a:r>
              <a:rPr lang="en-GB" sz="3300" dirty="0">
                <a:latin typeface="Times New Roman" pitchFamily="18" charset="0"/>
              </a:rPr>
              <a:t>the substance; substances move either </a:t>
            </a:r>
            <a:r>
              <a:rPr lang="en-GB" sz="3300" dirty="0" smtClean="0">
                <a:latin typeface="Times New Roman" pitchFamily="18" charset="0"/>
              </a:rPr>
              <a:t>through cell </a:t>
            </a:r>
            <a:r>
              <a:rPr lang="en-GB" sz="3300" dirty="0">
                <a:latin typeface="Times New Roman" pitchFamily="18" charset="0"/>
              </a:rPr>
              <a:t>membrane pores or, in the case of lipid-soluble </a:t>
            </a:r>
            <a:r>
              <a:rPr lang="en-GB" sz="3300" dirty="0" smtClean="0">
                <a:latin typeface="Times New Roman" pitchFamily="18" charset="0"/>
              </a:rPr>
              <a:t>substances, through </a:t>
            </a:r>
            <a:r>
              <a:rPr lang="en-GB" sz="3300" dirty="0">
                <a:latin typeface="Times New Roman" pitchFamily="18" charset="0"/>
              </a:rPr>
              <a:t>the lipid matrix of the membrane.</a:t>
            </a:r>
          </a:p>
          <a:p>
            <a:pPr algn="just"/>
            <a:r>
              <a:rPr lang="en-GB" sz="3300" dirty="0">
                <a:latin typeface="Times New Roman" pitchFamily="18" charset="0"/>
              </a:rPr>
              <a:t>Active transport involves the actual carrying of </a:t>
            </a:r>
            <a:r>
              <a:rPr lang="en-GB" sz="3300" dirty="0" smtClean="0">
                <a:latin typeface="Times New Roman" pitchFamily="18" charset="0"/>
              </a:rPr>
              <a:t>a substance </a:t>
            </a:r>
            <a:r>
              <a:rPr lang="en-GB" sz="3300" dirty="0">
                <a:latin typeface="Times New Roman" pitchFamily="18" charset="0"/>
              </a:rPr>
              <a:t>through the membrane by a physical </a:t>
            </a:r>
            <a:r>
              <a:rPr lang="en-GB" sz="3300" dirty="0" smtClean="0">
                <a:latin typeface="Times New Roman" pitchFamily="18" charset="0"/>
              </a:rPr>
              <a:t>protein structure </a:t>
            </a:r>
            <a:r>
              <a:rPr lang="en-GB" sz="3300" dirty="0">
                <a:latin typeface="Times New Roman" pitchFamily="18" charset="0"/>
              </a:rPr>
              <a:t>that penetrates all the way through the </a:t>
            </a:r>
            <a:r>
              <a:rPr lang="en-GB" sz="3300" dirty="0" smtClean="0">
                <a:latin typeface="Times New Roman" pitchFamily="18" charset="0"/>
              </a:rPr>
              <a:t>membrane. These </a:t>
            </a:r>
            <a:r>
              <a:rPr lang="en-GB" sz="3300" dirty="0">
                <a:latin typeface="Times New Roman" pitchFamily="18" charset="0"/>
              </a:rPr>
              <a:t>active transport mechanisms are so </a:t>
            </a:r>
            <a:r>
              <a:rPr lang="en-GB" sz="3300" dirty="0" smtClean="0">
                <a:latin typeface="Times New Roman" pitchFamily="18" charset="0"/>
              </a:rPr>
              <a:t>important to </a:t>
            </a:r>
            <a:r>
              <a:rPr lang="en-GB" sz="3300" dirty="0">
                <a:latin typeface="Times New Roman" pitchFamily="18" charset="0"/>
              </a:rPr>
              <a:t>cell function</a:t>
            </a:r>
            <a:endParaRPr lang="hi-IN" sz="3300" dirty="0">
              <a:latin typeface="Times New Roman" pitchFamily="18" charset="0"/>
            </a:endParaRPr>
          </a:p>
        </p:txBody>
      </p:sp>
    </p:spTree>
    <p:extLst>
      <p:ext uri="{BB962C8B-B14F-4D97-AF65-F5344CB8AC3E}">
        <p14:creationId xmlns:p14="http://schemas.microsoft.com/office/powerpoint/2010/main" val="2129135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86800" cy="6172200"/>
          </a:xfrm>
        </p:spPr>
        <p:txBody>
          <a:bodyPr>
            <a:normAutofit/>
          </a:bodyPr>
          <a:lstStyle/>
          <a:p>
            <a:pPr algn="just"/>
            <a:r>
              <a:rPr lang="en-GB" sz="3200" dirty="0">
                <a:latin typeface="Times New Roman" pitchFamily="18" charset="0"/>
                <a:cs typeface="Times New Roman" pitchFamily="18" charset="0"/>
              </a:rPr>
              <a:t>Very large particles enter the cell by a specialized </a:t>
            </a:r>
            <a:r>
              <a:rPr lang="en-GB" sz="3200" dirty="0" smtClean="0">
                <a:latin typeface="Times New Roman" pitchFamily="18" charset="0"/>
                <a:cs typeface="Times New Roman" pitchFamily="18" charset="0"/>
              </a:rPr>
              <a:t>function of </a:t>
            </a:r>
            <a:r>
              <a:rPr lang="en-GB" sz="3200" dirty="0">
                <a:latin typeface="Times New Roman" pitchFamily="18" charset="0"/>
                <a:cs typeface="Times New Roman" pitchFamily="18" charset="0"/>
              </a:rPr>
              <a:t>the cell membrane called endocytosis. </a:t>
            </a:r>
            <a:endParaRPr lang="en-GB" sz="3200" dirty="0" smtClean="0">
              <a:latin typeface="Times New Roman" pitchFamily="18" charset="0"/>
              <a:cs typeface="Times New Roman" pitchFamily="18" charset="0"/>
            </a:endParaRPr>
          </a:p>
          <a:p>
            <a:pPr algn="just"/>
            <a:r>
              <a:rPr lang="en-GB" sz="3200" dirty="0" smtClean="0">
                <a:latin typeface="Times New Roman" pitchFamily="18" charset="0"/>
                <a:cs typeface="Times New Roman" pitchFamily="18" charset="0"/>
              </a:rPr>
              <a:t>The principal forms </a:t>
            </a:r>
            <a:r>
              <a:rPr lang="en-GB" sz="3200" dirty="0">
                <a:latin typeface="Times New Roman" pitchFamily="18" charset="0"/>
                <a:cs typeface="Times New Roman" pitchFamily="18" charset="0"/>
              </a:rPr>
              <a:t>of endocytosis are pinocytosis and phagocytosis.</a:t>
            </a:r>
          </a:p>
          <a:p>
            <a:pPr algn="just"/>
            <a:r>
              <a:rPr lang="en-GB" sz="3200" dirty="0">
                <a:latin typeface="Times New Roman" pitchFamily="18" charset="0"/>
                <a:cs typeface="Times New Roman" pitchFamily="18" charset="0"/>
              </a:rPr>
              <a:t>Pinocytosis means ingestion of minute particles that </a:t>
            </a:r>
            <a:r>
              <a:rPr lang="en-GB" sz="3200" dirty="0" smtClean="0">
                <a:latin typeface="Times New Roman" pitchFamily="18" charset="0"/>
                <a:cs typeface="Times New Roman" pitchFamily="18" charset="0"/>
              </a:rPr>
              <a:t>form vesicles </a:t>
            </a:r>
            <a:r>
              <a:rPr lang="en-GB" sz="3200" dirty="0">
                <a:latin typeface="Times New Roman" pitchFamily="18" charset="0"/>
                <a:cs typeface="Times New Roman" pitchFamily="18" charset="0"/>
              </a:rPr>
              <a:t>of extracellular fluid and particulate </a:t>
            </a:r>
            <a:r>
              <a:rPr lang="en-GB" sz="3200" dirty="0" smtClean="0">
                <a:latin typeface="Times New Roman" pitchFamily="18" charset="0"/>
                <a:cs typeface="Times New Roman" pitchFamily="18" charset="0"/>
              </a:rPr>
              <a:t>constituents inside </a:t>
            </a:r>
            <a:r>
              <a:rPr lang="en-GB" sz="3200" dirty="0">
                <a:latin typeface="Times New Roman" pitchFamily="18" charset="0"/>
                <a:cs typeface="Times New Roman" pitchFamily="18" charset="0"/>
              </a:rPr>
              <a:t>the cell cytoplasm. </a:t>
            </a:r>
            <a:endParaRPr lang="en-GB" sz="3200" dirty="0" smtClean="0">
              <a:latin typeface="Times New Roman" pitchFamily="18" charset="0"/>
              <a:cs typeface="Times New Roman" pitchFamily="18" charset="0"/>
            </a:endParaRPr>
          </a:p>
          <a:p>
            <a:pPr algn="just"/>
            <a:r>
              <a:rPr lang="en-GB" sz="3200" dirty="0" smtClean="0">
                <a:latin typeface="Times New Roman" pitchFamily="18" charset="0"/>
                <a:cs typeface="Times New Roman" pitchFamily="18" charset="0"/>
              </a:rPr>
              <a:t>Phagocytosis </a:t>
            </a:r>
            <a:r>
              <a:rPr lang="en-GB" sz="3200" dirty="0">
                <a:latin typeface="Times New Roman" pitchFamily="18" charset="0"/>
                <a:cs typeface="Times New Roman" pitchFamily="18" charset="0"/>
              </a:rPr>
              <a:t>means </a:t>
            </a:r>
            <a:r>
              <a:rPr lang="en-GB" sz="3200" dirty="0" smtClean="0">
                <a:latin typeface="Times New Roman" pitchFamily="18" charset="0"/>
                <a:cs typeface="Times New Roman" pitchFamily="18" charset="0"/>
              </a:rPr>
              <a:t>ingestion of </a:t>
            </a:r>
            <a:r>
              <a:rPr lang="en-GB" sz="3200" dirty="0">
                <a:latin typeface="Times New Roman" pitchFamily="18" charset="0"/>
                <a:cs typeface="Times New Roman" pitchFamily="18" charset="0"/>
              </a:rPr>
              <a:t>large particles, such as bacteria, whole cells, or </a:t>
            </a:r>
            <a:r>
              <a:rPr lang="en-GB" sz="3200" dirty="0" smtClean="0">
                <a:latin typeface="Times New Roman" pitchFamily="18" charset="0"/>
                <a:cs typeface="Times New Roman" pitchFamily="18" charset="0"/>
              </a:rPr>
              <a:t>portions of </a:t>
            </a:r>
            <a:r>
              <a:rPr lang="en-GB" sz="3200" dirty="0">
                <a:latin typeface="Times New Roman" pitchFamily="18" charset="0"/>
                <a:cs typeface="Times New Roman" pitchFamily="18" charset="0"/>
              </a:rPr>
              <a:t>degenerating tissue.</a:t>
            </a:r>
            <a:endParaRPr lang="hi-IN" sz="3200" dirty="0">
              <a:latin typeface="Times New Roman" pitchFamily="18" charset="0"/>
            </a:endParaRPr>
          </a:p>
        </p:txBody>
      </p:sp>
    </p:spTree>
    <p:extLst>
      <p:ext uri="{BB962C8B-B14F-4D97-AF65-F5344CB8AC3E}">
        <p14:creationId xmlns:p14="http://schemas.microsoft.com/office/powerpoint/2010/main" val="3064034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86800" cy="6096000"/>
          </a:xfrm>
        </p:spPr>
        <p:txBody>
          <a:bodyPr>
            <a:normAutofit/>
          </a:bodyPr>
          <a:lstStyle/>
          <a:p>
            <a:pPr algn="just"/>
            <a:endParaRPr lang="hi-IN" sz="2800" dirty="0">
              <a:latin typeface="Times New Roman" pitchFamily="18" charset="0"/>
            </a:endParaRP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51343" t="11986" r="7775" b="29949"/>
          <a:stretch/>
        </p:blipFill>
        <p:spPr bwMode="auto">
          <a:xfrm>
            <a:off x="20782" y="457200"/>
            <a:ext cx="454825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9091" t="1402" r="54270" b="41406"/>
          <a:stretch/>
        </p:blipFill>
        <p:spPr bwMode="auto">
          <a:xfrm>
            <a:off x="4557158" y="609600"/>
            <a:ext cx="407620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152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477000"/>
          </a:xfrm>
        </p:spPr>
        <p:txBody>
          <a:bodyPr/>
          <a:lstStyle/>
          <a:p>
            <a:endParaRPr lang="hi-IN" dirty="0"/>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10338" t="11986" r="48577" b="10335"/>
          <a:stretch/>
        </p:blipFill>
        <p:spPr bwMode="auto">
          <a:xfrm>
            <a:off x="1219200" y="76200"/>
            <a:ext cx="64007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807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019800"/>
          </a:xfrm>
        </p:spPr>
        <p:txBody>
          <a:bodyPr>
            <a:normAutofit/>
          </a:bodyPr>
          <a:lstStyle/>
          <a:p>
            <a:pPr algn="just"/>
            <a:r>
              <a:rPr lang="en-GB" sz="3200" dirty="0">
                <a:latin typeface="Times New Roman" pitchFamily="18" charset="0"/>
                <a:cs typeface="Times New Roman" pitchFamily="18" charset="0"/>
              </a:rPr>
              <a:t>The different substances that make up the cell are </a:t>
            </a:r>
            <a:r>
              <a:rPr lang="en-GB" sz="3200" dirty="0" smtClean="0">
                <a:latin typeface="Times New Roman" pitchFamily="18" charset="0"/>
                <a:cs typeface="Times New Roman" pitchFamily="18" charset="0"/>
              </a:rPr>
              <a:t>collectively called </a:t>
            </a:r>
            <a:r>
              <a:rPr lang="en-GB" sz="3200" dirty="0">
                <a:latin typeface="Times New Roman" pitchFamily="18" charset="0"/>
                <a:cs typeface="Times New Roman" pitchFamily="18" charset="0"/>
              </a:rPr>
              <a:t>protoplasm. Protoplasm is </a:t>
            </a:r>
            <a:r>
              <a:rPr lang="en-GB" sz="3200" dirty="0" smtClean="0">
                <a:latin typeface="Times New Roman" pitchFamily="18" charset="0"/>
                <a:cs typeface="Times New Roman" pitchFamily="18" charset="0"/>
              </a:rPr>
              <a:t>composed mainly </a:t>
            </a:r>
            <a:r>
              <a:rPr lang="en-GB" sz="3200" dirty="0">
                <a:latin typeface="Times New Roman" pitchFamily="18" charset="0"/>
                <a:cs typeface="Times New Roman" pitchFamily="18" charset="0"/>
              </a:rPr>
              <a:t>of five basic substances: water, electrolytes, </a:t>
            </a:r>
            <a:r>
              <a:rPr lang="en-GB" sz="3200" dirty="0" smtClean="0">
                <a:latin typeface="Times New Roman" pitchFamily="18" charset="0"/>
                <a:cs typeface="Times New Roman" pitchFamily="18" charset="0"/>
              </a:rPr>
              <a:t>proteins, lipids</a:t>
            </a:r>
            <a:r>
              <a:rPr lang="en-GB" sz="3200" dirty="0">
                <a:latin typeface="Times New Roman" pitchFamily="18" charset="0"/>
                <a:cs typeface="Times New Roman" pitchFamily="18" charset="0"/>
              </a:rPr>
              <a:t>, and carbohydrates.</a:t>
            </a:r>
            <a:endParaRPr lang="hi-IN" sz="3200" dirty="0">
              <a:latin typeface="Times New Roman" pitchFamily="18" charset="0"/>
            </a:endParaRPr>
          </a:p>
        </p:txBody>
      </p:sp>
      <p:sp>
        <p:nvSpPr>
          <p:cNvPr id="4" name="Rectangle 3"/>
          <p:cNvSpPr/>
          <p:nvPr/>
        </p:nvSpPr>
        <p:spPr>
          <a:xfrm>
            <a:off x="381000" y="2514600"/>
            <a:ext cx="7848600" cy="4031873"/>
          </a:xfrm>
          <a:prstGeom prst="rect">
            <a:avLst/>
          </a:prstGeom>
        </p:spPr>
        <p:txBody>
          <a:bodyPr wrap="square">
            <a:spAutoFit/>
          </a:bodyPr>
          <a:lstStyle/>
          <a:p>
            <a:pPr algn="just"/>
            <a:r>
              <a:rPr lang="en-GB" sz="3200" dirty="0">
                <a:latin typeface="Times New Roman" pitchFamily="18" charset="0"/>
                <a:cs typeface="Times New Roman" pitchFamily="18" charset="0"/>
              </a:rPr>
              <a:t>Water (</a:t>
            </a:r>
            <a:r>
              <a:rPr lang="en-GB" sz="3200" dirty="0" smtClean="0">
                <a:latin typeface="Times New Roman" pitchFamily="18" charset="0"/>
                <a:cs typeface="Times New Roman" pitchFamily="18" charset="0"/>
              </a:rPr>
              <a:t>70-85%)</a:t>
            </a:r>
            <a:endParaRPr lang="en-GB" sz="3200" dirty="0">
              <a:latin typeface="Times New Roman" pitchFamily="18" charset="0"/>
              <a:cs typeface="Times New Roman" pitchFamily="18" charset="0"/>
            </a:endParaRPr>
          </a:p>
          <a:p>
            <a:pPr algn="just"/>
            <a:r>
              <a:rPr lang="en-GB" sz="3200" dirty="0">
                <a:latin typeface="Times New Roman" pitchFamily="18" charset="0"/>
                <a:cs typeface="Times New Roman" pitchFamily="18" charset="0"/>
              </a:rPr>
              <a:t>Proteins (</a:t>
            </a:r>
            <a:r>
              <a:rPr lang="en-GB" sz="3200" dirty="0" smtClean="0">
                <a:latin typeface="Times New Roman" pitchFamily="18" charset="0"/>
                <a:cs typeface="Times New Roman" pitchFamily="18" charset="0"/>
              </a:rPr>
              <a:t>10-20%)</a:t>
            </a:r>
            <a:endParaRPr lang="en-GB" sz="3200" dirty="0">
              <a:latin typeface="Times New Roman" pitchFamily="18" charset="0"/>
              <a:cs typeface="Times New Roman" pitchFamily="18" charset="0"/>
            </a:endParaRPr>
          </a:p>
          <a:p>
            <a:pPr algn="just"/>
            <a:r>
              <a:rPr lang="en-GB" sz="3200" dirty="0">
                <a:latin typeface="Times New Roman" pitchFamily="18" charset="0"/>
                <a:cs typeface="Times New Roman" pitchFamily="18" charset="0"/>
              </a:rPr>
              <a:t>Lipids </a:t>
            </a:r>
            <a:r>
              <a:rPr lang="en-GB" sz="3200" dirty="0" smtClean="0">
                <a:latin typeface="Times New Roman" pitchFamily="18" charset="0"/>
                <a:cs typeface="Times New Roman" pitchFamily="18" charset="0"/>
              </a:rPr>
              <a:t>( </a:t>
            </a:r>
            <a:r>
              <a:rPr lang="en-GB" sz="3200" dirty="0">
                <a:latin typeface="Times New Roman" pitchFamily="18" charset="0"/>
                <a:cs typeface="Times New Roman" pitchFamily="18" charset="0"/>
              </a:rPr>
              <a:t>2% (mainly </a:t>
            </a:r>
            <a:r>
              <a:rPr lang="en-GB" sz="3200" dirty="0" err="1">
                <a:latin typeface="Times New Roman" pitchFamily="18" charset="0"/>
                <a:cs typeface="Times New Roman" pitchFamily="18" charset="0"/>
              </a:rPr>
              <a:t>phospholipis</a:t>
            </a:r>
            <a:r>
              <a:rPr lang="en-GB" sz="3200" dirty="0">
                <a:latin typeface="Times New Roman" pitchFamily="18" charset="0"/>
                <a:cs typeface="Times New Roman" pitchFamily="18" charset="0"/>
              </a:rPr>
              <a:t> &amp; cholesterol)</a:t>
            </a:r>
          </a:p>
          <a:p>
            <a:pPr algn="just"/>
            <a:r>
              <a:rPr lang="en-GB" sz="3200" dirty="0">
                <a:latin typeface="Times New Roman" pitchFamily="18" charset="0"/>
                <a:cs typeface="Times New Roman" pitchFamily="18" charset="0"/>
              </a:rPr>
              <a:t>Carbohydrates </a:t>
            </a:r>
            <a:r>
              <a:rPr lang="en-GB" sz="3200" dirty="0" smtClean="0">
                <a:latin typeface="Times New Roman" pitchFamily="18" charset="0"/>
                <a:cs typeface="Times New Roman" pitchFamily="18" charset="0"/>
              </a:rPr>
              <a:t>( </a:t>
            </a:r>
            <a:r>
              <a:rPr lang="en-GB" sz="3200" dirty="0">
                <a:latin typeface="Times New Roman" pitchFamily="18" charset="0"/>
                <a:cs typeface="Times New Roman" pitchFamily="18" charset="0"/>
              </a:rPr>
              <a:t>1</a:t>
            </a:r>
            <a:r>
              <a:rPr lang="en-GB"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a:p>
            <a:pPr algn="just"/>
            <a:r>
              <a:rPr lang="en-GB" sz="3200" dirty="0">
                <a:latin typeface="Times New Roman" pitchFamily="18" charset="0"/>
                <a:cs typeface="Times New Roman" pitchFamily="18" charset="0"/>
              </a:rPr>
              <a:t>Electrolytes (</a:t>
            </a:r>
            <a:r>
              <a:rPr lang="en-GB" sz="3200" dirty="0" smtClean="0">
                <a:latin typeface="Times New Roman" pitchFamily="18" charset="0"/>
                <a:cs typeface="Times New Roman" pitchFamily="18" charset="0"/>
              </a:rPr>
              <a:t>potassium</a:t>
            </a:r>
            <a:r>
              <a:rPr lang="en-GB" sz="3200" dirty="0">
                <a:latin typeface="Times New Roman" pitchFamily="18" charset="0"/>
                <a:cs typeface="Times New Roman" pitchFamily="18" charset="0"/>
              </a:rPr>
              <a:t>, magnesium, phosphate, </a:t>
            </a:r>
            <a:r>
              <a:rPr lang="en-GB" sz="3200" dirty="0" err="1">
                <a:latin typeface="Times New Roman" pitchFamily="18" charset="0"/>
                <a:cs typeface="Times New Roman" pitchFamily="18" charset="0"/>
              </a:rPr>
              <a:t>sulfate</a:t>
            </a:r>
            <a:r>
              <a:rPr lang="en-GB" sz="3200" dirty="0">
                <a:latin typeface="Times New Roman" pitchFamily="18" charset="0"/>
                <a:cs typeface="Times New Roman" pitchFamily="18" charset="0"/>
              </a:rPr>
              <a:t>, bicarbonate, and small quantities of sodium, chloride, and </a:t>
            </a:r>
            <a:r>
              <a:rPr lang="en-GB" sz="3200" dirty="0" smtClean="0">
                <a:latin typeface="Times New Roman" pitchFamily="18" charset="0"/>
                <a:cs typeface="Times New Roman" pitchFamily="18" charset="0"/>
              </a:rPr>
              <a:t>calcium)</a:t>
            </a:r>
            <a:endParaRPr lang="hi-IN" sz="3200" dirty="0">
              <a:latin typeface="Times New Roman" pitchFamily="18" charset="0"/>
            </a:endParaRPr>
          </a:p>
        </p:txBody>
      </p:sp>
    </p:spTree>
    <p:extLst>
      <p:ext uri="{BB962C8B-B14F-4D97-AF65-F5344CB8AC3E}">
        <p14:creationId xmlns:p14="http://schemas.microsoft.com/office/powerpoint/2010/main" val="368886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6019800"/>
          </a:xfrm>
        </p:spPr>
        <p:txBody>
          <a:bodyPr>
            <a:normAutofit/>
          </a:bodyPr>
          <a:lstStyle/>
          <a:p>
            <a:pPr algn="just"/>
            <a:r>
              <a:rPr lang="en-GB" sz="3200" b="1" dirty="0">
                <a:latin typeface="Times New Roman" pitchFamily="18" charset="0"/>
                <a:cs typeface="Times New Roman" pitchFamily="18" charset="0"/>
              </a:rPr>
              <a:t>Cell Membrane</a:t>
            </a:r>
          </a:p>
          <a:p>
            <a:pPr algn="just"/>
            <a:r>
              <a:rPr lang="en-GB" sz="3200" dirty="0">
                <a:latin typeface="Times New Roman" pitchFamily="18" charset="0"/>
                <a:cs typeface="Times New Roman" pitchFamily="18" charset="0"/>
              </a:rPr>
              <a:t>The cell membrane (also called the plasma </a:t>
            </a:r>
            <a:r>
              <a:rPr lang="en-GB" sz="3200" dirty="0" smtClean="0">
                <a:latin typeface="Times New Roman" pitchFamily="18" charset="0"/>
                <a:cs typeface="Times New Roman" pitchFamily="18" charset="0"/>
              </a:rPr>
              <a:t>membrane) envelops </a:t>
            </a:r>
            <a:r>
              <a:rPr lang="en-GB" sz="3200" dirty="0">
                <a:latin typeface="Times New Roman" pitchFamily="18" charset="0"/>
                <a:cs typeface="Times New Roman" pitchFamily="18" charset="0"/>
              </a:rPr>
              <a:t>the cell and is a thin, pliable, elastic </a:t>
            </a:r>
            <a:r>
              <a:rPr lang="en-GB" sz="3200" dirty="0" smtClean="0">
                <a:latin typeface="Times New Roman" pitchFamily="18" charset="0"/>
                <a:cs typeface="Times New Roman" pitchFamily="18" charset="0"/>
              </a:rPr>
              <a:t>structure only </a:t>
            </a:r>
            <a:r>
              <a:rPr lang="en-GB" sz="3200" dirty="0">
                <a:latin typeface="Times New Roman" pitchFamily="18" charset="0"/>
                <a:cs typeface="Times New Roman" pitchFamily="18" charset="0"/>
              </a:rPr>
              <a:t>7.5 to 10 </a:t>
            </a:r>
            <a:r>
              <a:rPr lang="en-GB" sz="3200" dirty="0" err="1">
                <a:latin typeface="Times New Roman" pitchFamily="18" charset="0"/>
                <a:cs typeface="Times New Roman" pitchFamily="18" charset="0"/>
              </a:rPr>
              <a:t>nanometers</a:t>
            </a:r>
            <a:r>
              <a:rPr lang="en-GB" sz="3200" dirty="0">
                <a:latin typeface="Times New Roman" pitchFamily="18" charset="0"/>
                <a:cs typeface="Times New Roman" pitchFamily="18" charset="0"/>
              </a:rPr>
              <a:t> thick. </a:t>
            </a:r>
          </a:p>
          <a:p>
            <a:pPr algn="just"/>
            <a:r>
              <a:rPr lang="en-GB" sz="3200" dirty="0">
                <a:latin typeface="Times New Roman" pitchFamily="18" charset="0"/>
                <a:cs typeface="Times New Roman" pitchFamily="18" charset="0"/>
              </a:rPr>
              <a:t>It is composed </a:t>
            </a:r>
            <a:r>
              <a:rPr lang="en-GB" sz="3200" dirty="0" smtClean="0">
                <a:latin typeface="Times New Roman" pitchFamily="18" charset="0"/>
                <a:cs typeface="Times New Roman" pitchFamily="18" charset="0"/>
              </a:rPr>
              <a:t>almost entirely </a:t>
            </a:r>
            <a:r>
              <a:rPr lang="en-GB" sz="3200" dirty="0">
                <a:latin typeface="Times New Roman" pitchFamily="18" charset="0"/>
                <a:cs typeface="Times New Roman" pitchFamily="18" charset="0"/>
              </a:rPr>
              <a:t>of proteins and lipids. The approximate </a:t>
            </a:r>
            <a:r>
              <a:rPr lang="en-GB" sz="3200" dirty="0" smtClean="0">
                <a:latin typeface="Times New Roman" pitchFamily="18" charset="0"/>
                <a:cs typeface="Times New Roman" pitchFamily="18" charset="0"/>
              </a:rPr>
              <a:t>composition is </a:t>
            </a:r>
            <a:r>
              <a:rPr lang="en-GB" sz="3200" dirty="0">
                <a:latin typeface="Times New Roman" pitchFamily="18" charset="0"/>
                <a:cs typeface="Times New Roman" pitchFamily="18" charset="0"/>
              </a:rPr>
              <a:t>proteins, 55 </a:t>
            </a:r>
            <a:r>
              <a:rPr lang="en-GB" sz="3200" dirty="0" err="1">
                <a:latin typeface="Times New Roman" pitchFamily="18" charset="0"/>
                <a:cs typeface="Times New Roman" pitchFamily="18" charset="0"/>
              </a:rPr>
              <a:t>percent</a:t>
            </a:r>
            <a:r>
              <a:rPr lang="en-GB" sz="3200" dirty="0">
                <a:latin typeface="Times New Roman" pitchFamily="18" charset="0"/>
                <a:cs typeface="Times New Roman" pitchFamily="18" charset="0"/>
              </a:rPr>
              <a:t>; phospholipids, 25 </a:t>
            </a:r>
            <a:r>
              <a:rPr lang="en-GB" sz="3200" dirty="0" err="1" smtClean="0">
                <a:latin typeface="Times New Roman" pitchFamily="18" charset="0"/>
                <a:cs typeface="Times New Roman" pitchFamily="18" charset="0"/>
              </a:rPr>
              <a:t>percent</a:t>
            </a:r>
            <a:r>
              <a:rPr lang="en-GB" sz="3200" dirty="0" smtClean="0">
                <a:latin typeface="Times New Roman" pitchFamily="18" charset="0"/>
                <a:cs typeface="Times New Roman" pitchFamily="18" charset="0"/>
              </a:rPr>
              <a:t>; cholesterol</a:t>
            </a:r>
            <a:r>
              <a:rPr lang="en-GB" sz="3200" dirty="0">
                <a:latin typeface="Times New Roman" pitchFamily="18" charset="0"/>
                <a:cs typeface="Times New Roman" pitchFamily="18" charset="0"/>
              </a:rPr>
              <a:t>, 13 </a:t>
            </a:r>
            <a:r>
              <a:rPr lang="en-GB" sz="3200" dirty="0" err="1">
                <a:latin typeface="Times New Roman" pitchFamily="18" charset="0"/>
                <a:cs typeface="Times New Roman" pitchFamily="18" charset="0"/>
              </a:rPr>
              <a:t>percent</a:t>
            </a:r>
            <a:r>
              <a:rPr lang="en-GB" sz="3200" dirty="0">
                <a:latin typeface="Times New Roman" pitchFamily="18" charset="0"/>
                <a:cs typeface="Times New Roman" pitchFamily="18" charset="0"/>
              </a:rPr>
              <a:t>; other lipids, 4 </a:t>
            </a:r>
            <a:r>
              <a:rPr lang="en-GB" sz="3200" dirty="0" err="1">
                <a:latin typeface="Times New Roman" pitchFamily="18" charset="0"/>
                <a:cs typeface="Times New Roman" pitchFamily="18" charset="0"/>
              </a:rPr>
              <a:t>percent</a:t>
            </a:r>
            <a:r>
              <a:rPr lang="en-GB" sz="3200" dirty="0">
                <a:latin typeface="Times New Roman" pitchFamily="18" charset="0"/>
                <a:cs typeface="Times New Roman" pitchFamily="18" charset="0"/>
              </a:rPr>
              <a:t>; and carbohydrates</a:t>
            </a:r>
            <a:r>
              <a:rPr lang="en-GB" sz="3200" dirty="0" smtClean="0">
                <a:latin typeface="Times New Roman" pitchFamily="18" charset="0"/>
                <a:cs typeface="Times New Roman" pitchFamily="18" charset="0"/>
              </a:rPr>
              <a:t>,  </a:t>
            </a:r>
            <a:r>
              <a:rPr lang="en-GB" sz="3200" dirty="0" err="1">
                <a:latin typeface="Times New Roman" pitchFamily="18" charset="0"/>
                <a:cs typeface="Times New Roman" pitchFamily="18" charset="0"/>
              </a:rPr>
              <a:t>percent</a:t>
            </a:r>
            <a:r>
              <a:rPr lang="en-GB" sz="3200" dirty="0">
                <a:latin typeface="Times New Roman" pitchFamily="18" charset="0"/>
                <a:cs typeface="Times New Roman" pitchFamily="18" charset="0"/>
              </a:rPr>
              <a:t>.</a:t>
            </a:r>
            <a:endParaRPr lang="hi-IN" sz="3200" dirty="0">
              <a:latin typeface="Times New Roman" pitchFamily="18" charset="0"/>
            </a:endParaRPr>
          </a:p>
        </p:txBody>
      </p:sp>
    </p:spTree>
    <p:extLst>
      <p:ext uri="{BB962C8B-B14F-4D97-AF65-F5344CB8AC3E}">
        <p14:creationId xmlns:p14="http://schemas.microsoft.com/office/powerpoint/2010/main" val="249785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248400"/>
          </a:xfrm>
        </p:spPr>
        <p:txBody>
          <a:bodyPr>
            <a:noAutofit/>
          </a:bodyPr>
          <a:lstStyle/>
          <a:p>
            <a:pPr algn="just"/>
            <a:r>
              <a:rPr lang="en-GB" sz="2800" dirty="0">
                <a:latin typeface="Times New Roman" pitchFamily="18" charset="0"/>
                <a:cs typeface="Times New Roman" pitchFamily="18" charset="0"/>
              </a:rPr>
              <a:t>Its basic </a:t>
            </a:r>
            <a:r>
              <a:rPr lang="en-GB" sz="2800" dirty="0" smtClean="0">
                <a:latin typeface="Times New Roman" pitchFamily="18" charset="0"/>
                <a:cs typeface="Times New Roman" pitchFamily="18" charset="0"/>
              </a:rPr>
              <a:t>structure is </a:t>
            </a:r>
            <a:r>
              <a:rPr lang="en-GB" sz="2800" dirty="0">
                <a:latin typeface="Times New Roman" pitchFamily="18" charset="0"/>
                <a:cs typeface="Times New Roman" pitchFamily="18" charset="0"/>
              </a:rPr>
              <a:t>a lipid bilayer, which is a thin, double-layered film </a:t>
            </a:r>
            <a:r>
              <a:rPr lang="en-GB" sz="2800" dirty="0" smtClean="0">
                <a:latin typeface="Times New Roman" pitchFamily="18" charset="0"/>
                <a:cs typeface="Times New Roman" pitchFamily="18" charset="0"/>
              </a:rPr>
              <a:t>of lipids—each </a:t>
            </a:r>
            <a:r>
              <a:rPr lang="en-GB" sz="2800" dirty="0">
                <a:latin typeface="Times New Roman" pitchFamily="18" charset="0"/>
                <a:cs typeface="Times New Roman" pitchFamily="18" charset="0"/>
              </a:rPr>
              <a:t>layer only one molecule thick—that is </a:t>
            </a:r>
            <a:r>
              <a:rPr lang="en-GB" sz="2800" dirty="0" smtClean="0">
                <a:latin typeface="Times New Roman" pitchFamily="18" charset="0"/>
                <a:cs typeface="Times New Roman" pitchFamily="18" charset="0"/>
              </a:rPr>
              <a:t>continuous over </a:t>
            </a:r>
            <a:r>
              <a:rPr lang="en-GB" sz="2800" dirty="0">
                <a:latin typeface="Times New Roman" pitchFamily="18" charset="0"/>
                <a:cs typeface="Times New Roman" pitchFamily="18" charset="0"/>
              </a:rPr>
              <a:t>the entire cell surface. Interspersed in </a:t>
            </a:r>
            <a:r>
              <a:rPr lang="en-GB" sz="2800" dirty="0" smtClean="0">
                <a:latin typeface="Times New Roman" pitchFamily="18" charset="0"/>
                <a:cs typeface="Times New Roman" pitchFamily="18" charset="0"/>
              </a:rPr>
              <a:t>this lipid </a:t>
            </a:r>
            <a:r>
              <a:rPr lang="en-GB" sz="2800" dirty="0">
                <a:latin typeface="Times New Roman" pitchFamily="18" charset="0"/>
                <a:cs typeface="Times New Roman" pitchFamily="18" charset="0"/>
              </a:rPr>
              <a:t>film are large globular proteins.</a:t>
            </a:r>
          </a:p>
          <a:p>
            <a:pPr algn="just"/>
            <a:r>
              <a:rPr lang="en-GB" sz="2800" dirty="0">
                <a:latin typeface="Times New Roman" pitchFamily="18" charset="0"/>
                <a:cs typeface="Times New Roman" pitchFamily="18" charset="0"/>
              </a:rPr>
              <a:t>The basic lipid bilayer is composed of three main </a:t>
            </a:r>
            <a:r>
              <a:rPr lang="en-GB" sz="2800" dirty="0" smtClean="0">
                <a:latin typeface="Times New Roman" pitchFamily="18" charset="0"/>
                <a:cs typeface="Times New Roman" pitchFamily="18" charset="0"/>
              </a:rPr>
              <a:t>types of </a:t>
            </a:r>
            <a:r>
              <a:rPr lang="en-GB" sz="2800" dirty="0">
                <a:latin typeface="Times New Roman" pitchFamily="18" charset="0"/>
                <a:cs typeface="Times New Roman" pitchFamily="18" charset="0"/>
              </a:rPr>
              <a:t>lipids: phospholipids, </a:t>
            </a:r>
            <a:r>
              <a:rPr lang="en-GB" sz="2800" dirty="0" err="1">
                <a:latin typeface="Times New Roman" pitchFamily="18" charset="0"/>
                <a:cs typeface="Times New Roman" pitchFamily="18" charset="0"/>
              </a:rPr>
              <a:t>sphingolipids</a:t>
            </a:r>
            <a:r>
              <a:rPr lang="en-GB" sz="2800" dirty="0">
                <a:latin typeface="Times New Roman" pitchFamily="18" charset="0"/>
                <a:cs typeface="Times New Roman" pitchFamily="18" charset="0"/>
              </a:rPr>
              <a:t>, and cholesterol.</a:t>
            </a:r>
          </a:p>
          <a:p>
            <a:pPr algn="just"/>
            <a:r>
              <a:rPr lang="en-GB" sz="2800" dirty="0">
                <a:latin typeface="Times New Roman" pitchFamily="18" charset="0"/>
                <a:cs typeface="Times New Roman" pitchFamily="18" charset="0"/>
              </a:rPr>
              <a:t>Phospholipids are the most abundant of the cell </a:t>
            </a:r>
            <a:r>
              <a:rPr lang="en-GB" sz="2800" dirty="0" smtClean="0">
                <a:latin typeface="Times New Roman" pitchFamily="18" charset="0"/>
                <a:cs typeface="Times New Roman" pitchFamily="18" charset="0"/>
              </a:rPr>
              <a:t>membrane lipids</a:t>
            </a:r>
            <a:r>
              <a:rPr lang="en-GB" sz="2800" dirty="0">
                <a:latin typeface="Times New Roman" pitchFamily="18" charset="0"/>
                <a:cs typeface="Times New Roman" pitchFamily="18" charset="0"/>
              </a:rPr>
              <a:t>. One end of each phospholipid molecule </a:t>
            </a:r>
            <a:r>
              <a:rPr lang="en-GB" sz="2800" dirty="0" smtClean="0">
                <a:latin typeface="Times New Roman" pitchFamily="18" charset="0"/>
                <a:cs typeface="Times New Roman" pitchFamily="18" charset="0"/>
              </a:rPr>
              <a:t>is soluble </a:t>
            </a:r>
            <a:r>
              <a:rPr lang="en-GB" sz="2800" dirty="0">
                <a:latin typeface="Times New Roman" pitchFamily="18" charset="0"/>
                <a:cs typeface="Times New Roman" pitchFamily="18" charset="0"/>
              </a:rPr>
              <a:t>in water; that is, it is hydrophilic. The other end </a:t>
            </a:r>
            <a:r>
              <a:rPr lang="en-GB" sz="2800" dirty="0" smtClean="0">
                <a:latin typeface="Times New Roman" pitchFamily="18" charset="0"/>
                <a:cs typeface="Times New Roman" pitchFamily="18" charset="0"/>
              </a:rPr>
              <a:t>is soluble </a:t>
            </a:r>
            <a:r>
              <a:rPr lang="en-GB" sz="2800" dirty="0">
                <a:latin typeface="Times New Roman" pitchFamily="18" charset="0"/>
                <a:cs typeface="Times New Roman" pitchFamily="18" charset="0"/>
              </a:rPr>
              <a:t>only in fats; that is, it is hydrophobic. </a:t>
            </a:r>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The phosphate end </a:t>
            </a:r>
            <a:r>
              <a:rPr lang="en-GB" sz="2800" dirty="0">
                <a:latin typeface="Times New Roman" pitchFamily="18" charset="0"/>
                <a:cs typeface="Times New Roman" pitchFamily="18" charset="0"/>
              </a:rPr>
              <a:t>of the phospholipid is hydrophilic, and the </a:t>
            </a:r>
            <a:r>
              <a:rPr lang="en-GB" sz="2800" dirty="0" smtClean="0">
                <a:latin typeface="Times New Roman" pitchFamily="18" charset="0"/>
                <a:cs typeface="Times New Roman" pitchFamily="18" charset="0"/>
              </a:rPr>
              <a:t>fatty acid </a:t>
            </a:r>
            <a:r>
              <a:rPr lang="en-GB" sz="2800" dirty="0">
                <a:latin typeface="Times New Roman" pitchFamily="18" charset="0"/>
                <a:cs typeface="Times New Roman" pitchFamily="18" charset="0"/>
              </a:rPr>
              <a:t>portion is hydrophobic.</a:t>
            </a:r>
            <a:endParaRPr lang="hi-IN" sz="2800" dirty="0">
              <a:latin typeface="Times New Roman" pitchFamily="18" charset="0"/>
            </a:endParaRPr>
          </a:p>
        </p:txBody>
      </p:sp>
    </p:spTree>
    <p:extLst>
      <p:ext uri="{BB962C8B-B14F-4D97-AF65-F5344CB8AC3E}">
        <p14:creationId xmlns:p14="http://schemas.microsoft.com/office/powerpoint/2010/main" val="1998746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324600"/>
          </a:xfrm>
        </p:spPr>
        <p:txBody>
          <a:bodyPr/>
          <a:lstStyle/>
          <a:p>
            <a:endParaRPr lang="hi-IN" dirty="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16704" t="10352" r="20033" b="645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08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6477000"/>
          </a:xfrm>
        </p:spPr>
        <p:txBody>
          <a:bodyPr>
            <a:normAutofit/>
          </a:bodyPr>
          <a:lstStyle/>
          <a:p>
            <a:pPr marL="0" indent="0" algn="just">
              <a:buNone/>
            </a:pPr>
            <a:r>
              <a:rPr lang="en-GB" sz="2800" b="1" dirty="0" smtClean="0">
                <a:solidFill>
                  <a:srgbClr val="FF0000"/>
                </a:solidFill>
                <a:latin typeface="Times New Roman" pitchFamily="18" charset="0"/>
              </a:rPr>
              <a:t> Membrane </a:t>
            </a:r>
            <a:r>
              <a:rPr lang="en-GB" sz="2800" b="1" dirty="0">
                <a:solidFill>
                  <a:srgbClr val="FF0000"/>
                </a:solidFill>
                <a:latin typeface="Times New Roman" pitchFamily="18" charset="0"/>
              </a:rPr>
              <a:t>Carbohydrates—The Cell “</a:t>
            </a:r>
            <a:r>
              <a:rPr lang="en-GB" sz="2800" b="1" dirty="0" err="1">
                <a:solidFill>
                  <a:srgbClr val="FF0000"/>
                </a:solidFill>
                <a:latin typeface="Times New Roman" pitchFamily="18" charset="0"/>
              </a:rPr>
              <a:t>Glycocalyx</a:t>
            </a:r>
            <a:r>
              <a:rPr lang="en-GB" sz="2800" dirty="0">
                <a:latin typeface="Times New Roman" pitchFamily="18" charset="0"/>
              </a:rPr>
              <a:t>.”</a:t>
            </a:r>
          </a:p>
          <a:p>
            <a:pPr algn="just"/>
            <a:r>
              <a:rPr lang="en-GB" sz="2800" dirty="0">
                <a:latin typeface="Times New Roman" pitchFamily="18" charset="0"/>
              </a:rPr>
              <a:t>Membrane carbohydrates occur almost invariably </a:t>
            </a:r>
            <a:r>
              <a:rPr lang="en-GB" sz="2800" dirty="0" smtClean="0">
                <a:latin typeface="Times New Roman" pitchFamily="18" charset="0"/>
              </a:rPr>
              <a:t>in combination </a:t>
            </a:r>
            <a:r>
              <a:rPr lang="en-GB" sz="2800" dirty="0">
                <a:latin typeface="Times New Roman" pitchFamily="18" charset="0"/>
              </a:rPr>
              <a:t>with proteins or lipids in the form of </a:t>
            </a:r>
            <a:r>
              <a:rPr lang="en-GB" sz="2800" dirty="0" smtClean="0">
                <a:latin typeface="Times New Roman" pitchFamily="18" charset="0"/>
              </a:rPr>
              <a:t>glycoproteins or </a:t>
            </a:r>
            <a:r>
              <a:rPr lang="en-GB" sz="2800" dirty="0">
                <a:latin typeface="Times New Roman" pitchFamily="18" charset="0"/>
              </a:rPr>
              <a:t>glycolipids. </a:t>
            </a:r>
            <a:endParaRPr lang="en-GB" sz="2800" dirty="0" smtClean="0">
              <a:latin typeface="Times New Roman" pitchFamily="18" charset="0"/>
            </a:endParaRPr>
          </a:p>
          <a:p>
            <a:pPr algn="just"/>
            <a:r>
              <a:rPr lang="en-GB" sz="2800" dirty="0" smtClean="0">
                <a:latin typeface="Times New Roman" pitchFamily="18" charset="0"/>
              </a:rPr>
              <a:t>In </a:t>
            </a:r>
            <a:r>
              <a:rPr lang="en-GB" sz="2800" dirty="0">
                <a:latin typeface="Times New Roman" pitchFamily="18" charset="0"/>
              </a:rPr>
              <a:t>fact, most of the </a:t>
            </a:r>
            <a:r>
              <a:rPr lang="en-GB" sz="2800" dirty="0" smtClean="0">
                <a:latin typeface="Times New Roman" pitchFamily="18" charset="0"/>
              </a:rPr>
              <a:t>integral proteins </a:t>
            </a:r>
            <a:r>
              <a:rPr lang="en-GB" sz="2800" dirty="0">
                <a:latin typeface="Times New Roman" pitchFamily="18" charset="0"/>
              </a:rPr>
              <a:t>are glycoproteins, and about one tenth of </a:t>
            </a:r>
            <a:r>
              <a:rPr lang="en-GB" sz="2800" dirty="0" smtClean="0">
                <a:latin typeface="Times New Roman" pitchFamily="18" charset="0"/>
              </a:rPr>
              <a:t>the membrane </a:t>
            </a:r>
            <a:r>
              <a:rPr lang="en-GB" sz="2800" dirty="0">
                <a:latin typeface="Times New Roman" pitchFamily="18" charset="0"/>
              </a:rPr>
              <a:t>lipid molecules are glycolipids. </a:t>
            </a:r>
            <a:endParaRPr lang="en-GB" sz="2800" dirty="0" smtClean="0">
              <a:latin typeface="Times New Roman" pitchFamily="18" charset="0"/>
            </a:endParaRPr>
          </a:p>
          <a:p>
            <a:pPr algn="just"/>
            <a:r>
              <a:rPr lang="en-GB" sz="2800" dirty="0">
                <a:latin typeface="Times New Roman" pitchFamily="18" charset="0"/>
              </a:rPr>
              <a:t>The carbohydrate moieties attached to the </a:t>
            </a:r>
            <a:r>
              <a:rPr lang="en-GB" sz="2800" dirty="0" smtClean="0">
                <a:latin typeface="Times New Roman" pitchFamily="18" charset="0"/>
              </a:rPr>
              <a:t>outer surface </a:t>
            </a:r>
            <a:r>
              <a:rPr lang="en-GB" sz="2800" dirty="0">
                <a:latin typeface="Times New Roman" pitchFamily="18" charset="0"/>
              </a:rPr>
              <a:t>of the cell have several important functions:</a:t>
            </a:r>
          </a:p>
          <a:p>
            <a:pPr marL="0" indent="0" algn="just">
              <a:buNone/>
            </a:pPr>
            <a:r>
              <a:rPr lang="en-GB" sz="2800" dirty="0" smtClean="0">
                <a:latin typeface="Times New Roman" pitchFamily="18" charset="0"/>
              </a:rPr>
              <a:t>1</a:t>
            </a:r>
            <a:r>
              <a:rPr lang="en-GB" sz="2800" dirty="0">
                <a:latin typeface="Times New Roman" pitchFamily="18" charset="0"/>
              </a:rPr>
              <a:t>. Many of them have a negative electrical </a:t>
            </a:r>
            <a:r>
              <a:rPr lang="en-GB" sz="2800" dirty="0" smtClean="0">
                <a:latin typeface="Times New Roman" pitchFamily="18" charset="0"/>
              </a:rPr>
              <a:t>charge, which </a:t>
            </a:r>
            <a:r>
              <a:rPr lang="en-GB" sz="2800" dirty="0">
                <a:latin typeface="Times New Roman" pitchFamily="18" charset="0"/>
              </a:rPr>
              <a:t>gives most cells an overall negative </a:t>
            </a:r>
            <a:r>
              <a:rPr lang="en-GB" sz="2800" dirty="0" smtClean="0">
                <a:latin typeface="Times New Roman" pitchFamily="18" charset="0"/>
              </a:rPr>
              <a:t>surface charge </a:t>
            </a:r>
            <a:r>
              <a:rPr lang="en-GB" sz="2800" dirty="0">
                <a:latin typeface="Times New Roman" pitchFamily="18" charset="0"/>
              </a:rPr>
              <a:t>that repels other negatively charged objects</a:t>
            </a:r>
            <a:r>
              <a:rPr lang="en-GB" sz="2800" dirty="0" smtClean="0">
                <a:latin typeface="Times New Roman" pitchFamily="18" charset="0"/>
              </a:rPr>
              <a:t>.</a:t>
            </a:r>
            <a:endParaRPr lang="en-GB" sz="2800" dirty="0">
              <a:latin typeface="Times New Roman" pitchFamily="18" charset="0"/>
            </a:endParaRPr>
          </a:p>
        </p:txBody>
      </p:sp>
    </p:spTree>
    <p:extLst>
      <p:ext uri="{BB962C8B-B14F-4D97-AF65-F5344CB8AC3E}">
        <p14:creationId xmlns:p14="http://schemas.microsoft.com/office/powerpoint/2010/main" val="1723543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6324600"/>
          </a:xfrm>
        </p:spPr>
        <p:txBody>
          <a:bodyPr>
            <a:normAutofit/>
          </a:bodyPr>
          <a:lstStyle/>
          <a:p>
            <a:r>
              <a:rPr lang="en-GB" sz="3200" dirty="0">
                <a:latin typeface="Times New Roman" pitchFamily="18" charset="0"/>
                <a:cs typeface="Times New Roman" pitchFamily="18" charset="0"/>
              </a:rPr>
              <a:t>2. The </a:t>
            </a:r>
            <a:r>
              <a:rPr lang="en-GB" sz="3200" dirty="0" err="1">
                <a:latin typeface="Times New Roman" pitchFamily="18" charset="0"/>
                <a:cs typeface="Times New Roman" pitchFamily="18" charset="0"/>
              </a:rPr>
              <a:t>glycocalyx</a:t>
            </a:r>
            <a:r>
              <a:rPr lang="en-GB" sz="3200" dirty="0">
                <a:latin typeface="Times New Roman" pitchFamily="18" charset="0"/>
                <a:cs typeface="Times New Roman" pitchFamily="18" charset="0"/>
              </a:rPr>
              <a:t> of some cells attaches to the </a:t>
            </a:r>
            <a:r>
              <a:rPr lang="en-GB" sz="3200" dirty="0" err="1" smtClean="0">
                <a:latin typeface="Times New Roman" pitchFamily="18" charset="0"/>
                <a:cs typeface="Times New Roman" pitchFamily="18" charset="0"/>
              </a:rPr>
              <a:t>glycocalyx</a:t>
            </a:r>
            <a:r>
              <a:rPr lang="en-GB" sz="3200" dirty="0" smtClean="0">
                <a:latin typeface="Times New Roman" pitchFamily="18" charset="0"/>
                <a:cs typeface="Times New Roman" pitchFamily="18" charset="0"/>
              </a:rPr>
              <a:t> of </a:t>
            </a:r>
            <a:r>
              <a:rPr lang="en-GB" sz="3200" dirty="0">
                <a:latin typeface="Times New Roman" pitchFamily="18" charset="0"/>
                <a:cs typeface="Times New Roman" pitchFamily="18" charset="0"/>
              </a:rPr>
              <a:t>other cells, thus attaching cells to </a:t>
            </a:r>
            <a:r>
              <a:rPr lang="en-GB" sz="3200" dirty="0" smtClean="0">
                <a:latin typeface="Times New Roman" pitchFamily="18" charset="0"/>
                <a:cs typeface="Times New Roman" pitchFamily="18" charset="0"/>
              </a:rPr>
              <a:t>one another</a:t>
            </a:r>
            <a:r>
              <a:rPr lang="en-GB" sz="3200" dirty="0">
                <a:latin typeface="Times New Roman" pitchFamily="18" charset="0"/>
                <a:cs typeface="Times New Roman" pitchFamily="18" charset="0"/>
              </a:rPr>
              <a:t>.</a:t>
            </a:r>
          </a:p>
          <a:p>
            <a:r>
              <a:rPr lang="en-GB" sz="3200" dirty="0">
                <a:latin typeface="Times New Roman" pitchFamily="18" charset="0"/>
                <a:cs typeface="Times New Roman" pitchFamily="18" charset="0"/>
              </a:rPr>
              <a:t>3. Many of the carbohydrates act as receptor </a:t>
            </a:r>
            <a:r>
              <a:rPr lang="en-GB" sz="3200" dirty="0" smtClean="0">
                <a:latin typeface="Times New Roman" pitchFamily="18" charset="0"/>
                <a:cs typeface="Times New Roman" pitchFamily="18" charset="0"/>
              </a:rPr>
              <a:t>substances for </a:t>
            </a:r>
            <a:r>
              <a:rPr lang="en-GB" sz="3200" dirty="0">
                <a:latin typeface="Times New Roman" pitchFamily="18" charset="0"/>
                <a:cs typeface="Times New Roman" pitchFamily="18" charset="0"/>
              </a:rPr>
              <a:t>binding hormones, such as insulin; when bound, this combination activates attached </a:t>
            </a:r>
            <a:r>
              <a:rPr lang="en-GB" sz="3200" dirty="0" smtClean="0">
                <a:latin typeface="Times New Roman" pitchFamily="18" charset="0"/>
                <a:cs typeface="Times New Roman" pitchFamily="18" charset="0"/>
              </a:rPr>
              <a:t>internal proteins </a:t>
            </a:r>
            <a:r>
              <a:rPr lang="en-GB" sz="3200" dirty="0">
                <a:latin typeface="Times New Roman" pitchFamily="18" charset="0"/>
                <a:cs typeface="Times New Roman" pitchFamily="18" charset="0"/>
              </a:rPr>
              <a:t>that, in turn, activate a cascade of </a:t>
            </a:r>
            <a:r>
              <a:rPr lang="en-GB" sz="3200" dirty="0" smtClean="0">
                <a:latin typeface="Times New Roman" pitchFamily="18" charset="0"/>
                <a:cs typeface="Times New Roman" pitchFamily="18" charset="0"/>
              </a:rPr>
              <a:t>intracellular enzymes</a:t>
            </a:r>
            <a:r>
              <a:rPr lang="en-GB" sz="3200" dirty="0">
                <a:latin typeface="Times New Roman" pitchFamily="18" charset="0"/>
                <a:cs typeface="Times New Roman" pitchFamily="18" charset="0"/>
              </a:rPr>
              <a:t>.</a:t>
            </a:r>
          </a:p>
          <a:p>
            <a:r>
              <a:rPr lang="en-GB" sz="3200" dirty="0">
                <a:latin typeface="Times New Roman" pitchFamily="18" charset="0"/>
                <a:cs typeface="Times New Roman" pitchFamily="18" charset="0"/>
              </a:rPr>
              <a:t>4. Some carbohydrate moieties enter into immune</a:t>
            </a:r>
          </a:p>
          <a:p>
            <a:endParaRPr lang="hi-IN" sz="3200" dirty="0">
              <a:latin typeface="Times New Roman" pitchFamily="18" charset="0"/>
            </a:endParaRPr>
          </a:p>
        </p:txBody>
      </p:sp>
    </p:spTree>
    <p:extLst>
      <p:ext uri="{BB962C8B-B14F-4D97-AF65-F5344CB8AC3E}">
        <p14:creationId xmlns:p14="http://schemas.microsoft.com/office/powerpoint/2010/main" val="3948155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502</TotalTime>
  <Words>2363</Words>
  <Application>Microsoft Office PowerPoint</Application>
  <PresentationFormat>On-screen Show (4:3)</PresentationFormat>
  <Paragraphs>134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Clarity</vt:lpstr>
      <vt:lpstr>PowerPoint Presentation</vt:lpstr>
      <vt:lpstr>Cell 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physiology</dc:title>
  <dc:creator>Noor 90</dc:creator>
  <cp:lastModifiedBy>nour kareem</cp:lastModifiedBy>
  <cp:revision>87</cp:revision>
  <dcterms:created xsi:type="dcterms:W3CDTF">2006-08-16T00:00:00Z</dcterms:created>
  <dcterms:modified xsi:type="dcterms:W3CDTF">2019-10-08T16:41:06Z</dcterms:modified>
</cp:coreProperties>
</file>